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7" r:id="rId2"/>
    <p:sldId id="259" r:id="rId3"/>
    <p:sldId id="260" r:id="rId4"/>
    <p:sldId id="261" r:id="rId5"/>
    <p:sldId id="262" r:id="rId6"/>
    <p:sldId id="264" r:id="rId7"/>
    <p:sldId id="267" r:id="rId8"/>
    <p:sldId id="263" r:id="rId9"/>
    <p:sldId id="265" r:id="rId10"/>
    <p:sldId id="266"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smtClean="0"/>
              <a:t>7/8/2020</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601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730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952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584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26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90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smtClean="0"/>
              <a:t>7/8/2020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560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smtClean="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920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smtClean="0"/>
              <a:t>7/8/2020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562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574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smtClean="0"/>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6A7B589-FD4B-7E46-869A-CBADC5FC564E}" type="datetimeFigureOut">
              <a:rPr lang="en-US" smtClean="0"/>
              <a:t>7/8/2020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336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smtClean="0"/>
              <a:t>7/8/2020</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38760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8wM5-1iTQ3Q"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sg4W_Fovfy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ytwEDvX-l44&amp;t=1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TT" dirty="0" smtClean="0"/>
              <a:t>ORTHOGRAPHIC PROJECTION</a:t>
            </a:r>
            <a:endParaRPr lang="en-US" dirty="0"/>
          </a:p>
        </p:txBody>
      </p:sp>
      <p:sp>
        <p:nvSpPr>
          <p:cNvPr id="3" name="Subtitle 2"/>
          <p:cNvSpPr>
            <a:spLocks noGrp="1"/>
          </p:cNvSpPr>
          <p:nvPr>
            <p:ph type="subTitle" idx="1"/>
          </p:nvPr>
        </p:nvSpPr>
        <p:spPr>
          <a:xfrm>
            <a:off x="2493106" y="3531204"/>
            <a:ext cx="8561746" cy="1759253"/>
          </a:xfrm>
        </p:spPr>
        <p:txBody>
          <a:bodyPr>
            <a:normAutofit/>
          </a:bodyPr>
          <a:lstStyle/>
          <a:p>
            <a:r>
              <a:rPr lang="en-TT" sz="3600" dirty="0" smtClean="0"/>
              <a:t>3</a:t>
            </a:r>
            <a:r>
              <a:rPr lang="en-TT" sz="3600" baseline="30000" dirty="0" smtClean="0"/>
              <a:t>rd</a:t>
            </a:r>
            <a:r>
              <a:rPr lang="en-TT" sz="3600" dirty="0" smtClean="0"/>
              <a:t>  Angle Projection</a:t>
            </a:r>
          </a:p>
          <a:p>
            <a:r>
              <a:rPr lang="en-TT" dirty="0" smtClean="0"/>
              <a:t>SECTION 2B: SOLID GEOMETRY</a:t>
            </a:r>
          </a:p>
          <a:p>
            <a:endParaRPr lang="en-US" dirty="0"/>
          </a:p>
        </p:txBody>
      </p:sp>
      <p:sp>
        <p:nvSpPr>
          <p:cNvPr id="4" name="Footer Placeholder 3"/>
          <p:cNvSpPr>
            <a:spLocks noGrp="1"/>
          </p:cNvSpPr>
          <p:nvPr>
            <p:ph type="ftr" sz="quarter" idx="11"/>
          </p:nvPr>
        </p:nvSpPr>
        <p:spPr>
          <a:xfrm>
            <a:off x="2375539" y="802298"/>
            <a:ext cx="4897310" cy="309201"/>
          </a:xfrm>
        </p:spPr>
        <p:txBody>
          <a:bodyPr/>
          <a:lstStyle/>
          <a:p>
            <a:r>
              <a:rPr lang="en-US" dirty="0" smtClean="0"/>
              <a:t>CPDD, MOE</a:t>
            </a:r>
            <a:endParaRPr lang="en-US" dirty="0"/>
          </a:p>
        </p:txBody>
      </p:sp>
    </p:spTree>
    <p:extLst>
      <p:ext uri="{BB962C8B-B14F-4D97-AF65-F5344CB8AC3E}">
        <p14:creationId xmlns:p14="http://schemas.microsoft.com/office/powerpoint/2010/main" val="3257346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TT" dirty="0" smtClean="0"/>
              <a:t>1</a:t>
            </a:r>
            <a:r>
              <a:rPr lang="en-TT" baseline="30000" dirty="0" smtClean="0"/>
              <a:t>st</a:t>
            </a:r>
            <a:r>
              <a:rPr lang="en-TT" dirty="0" smtClean="0"/>
              <a:t> and 3</a:t>
            </a:r>
            <a:r>
              <a:rPr lang="en-TT" baseline="30000" dirty="0" smtClean="0"/>
              <a:t>rd</a:t>
            </a:r>
            <a:r>
              <a:rPr lang="en-TT" dirty="0" smtClean="0"/>
              <a:t> angle orthographic projection</a:t>
            </a:r>
            <a:endParaRPr lang="en-US" dirty="0"/>
          </a:p>
        </p:txBody>
      </p:sp>
      <p:sp>
        <p:nvSpPr>
          <p:cNvPr id="10" name="Content Placeholder 9"/>
          <p:cNvSpPr>
            <a:spLocks noGrp="1"/>
          </p:cNvSpPr>
          <p:nvPr>
            <p:ph sz="half" idx="1"/>
          </p:nvPr>
        </p:nvSpPr>
        <p:spPr>
          <a:xfrm>
            <a:off x="1447330" y="2010878"/>
            <a:ext cx="4705275" cy="3854345"/>
          </a:xfrm>
        </p:spPr>
        <p:txBody>
          <a:bodyPr>
            <a:normAutofit fontScale="92500"/>
          </a:bodyPr>
          <a:lstStyle/>
          <a:p>
            <a:r>
              <a:rPr lang="en-TT" sz="2800" dirty="0" smtClean="0"/>
              <a:t>3</a:t>
            </a:r>
            <a:r>
              <a:rPr lang="en-TT" sz="2800" baseline="30000" dirty="0" smtClean="0"/>
              <a:t>rd</a:t>
            </a:r>
            <a:r>
              <a:rPr lang="en-TT" sz="2800" dirty="0" smtClean="0"/>
              <a:t> angle orthographic projection is used predominantly in the United States of America.</a:t>
            </a:r>
          </a:p>
          <a:p>
            <a:r>
              <a:rPr lang="en-TT" sz="2800" dirty="0" smtClean="0"/>
              <a:t>While 1</a:t>
            </a:r>
            <a:r>
              <a:rPr lang="en-TT" sz="2800" baseline="30000" dirty="0" smtClean="0"/>
              <a:t>st</a:t>
            </a:r>
            <a:r>
              <a:rPr lang="en-TT" sz="2800" dirty="0" smtClean="0"/>
              <a:t> angle orthographic projection is used in the rest of the world</a:t>
            </a:r>
            <a:r>
              <a:rPr lang="en-TT" dirty="0" smtClean="0"/>
              <a:t>,</a:t>
            </a:r>
            <a:endParaRPr lang="en-US" dirty="0"/>
          </a:p>
        </p:txBody>
      </p:sp>
      <p:pic>
        <p:nvPicPr>
          <p:cNvPr id="14" name="Content Placeholder 13"/>
          <p:cNvPicPr>
            <a:picLocks noGrp="1" noChangeAspect="1"/>
          </p:cNvPicPr>
          <p:nvPr>
            <p:ph sz="half" idx="2"/>
          </p:nvPr>
        </p:nvPicPr>
        <p:blipFill>
          <a:blip r:embed="rId2"/>
          <a:stretch>
            <a:fillRect/>
          </a:stretch>
        </p:blipFill>
        <p:spPr>
          <a:xfrm>
            <a:off x="6930127" y="2137808"/>
            <a:ext cx="4264742" cy="3283277"/>
          </a:xfrm>
          <a:prstGeom prst="rect">
            <a:avLst/>
          </a:prstGeom>
        </p:spPr>
      </p:pic>
    </p:spTree>
    <p:extLst>
      <p:ext uri="{BB962C8B-B14F-4D97-AF65-F5344CB8AC3E}">
        <p14:creationId xmlns:p14="http://schemas.microsoft.com/office/powerpoint/2010/main" val="351177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TT" dirty="0" smtClean="0"/>
              <a:t>3</a:t>
            </a:r>
            <a:r>
              <a:rPr lang="en-TT" baseline="30000" dirty="0" smtClean="0"/>
              <a:t>rd</a:t>
            </a:r>
            <a:r>
              <a:rPr lang="en-TT" dirty="0" smtClean="0"/>
              <a:t> angle orthographic projection</a:t>
            </a:r>
            <a:endParaRPr lang="en-US" dirty="0"/>
          </a:p>
        </p:txBody>
      </p:sp>
      <p:sp>
        <p:nvSpPr>
          <p:cNvPr id="10" name="Content Placeholder 9"/>
          <p:cNvSpPr>
            <a:spLocks noGrp="1"/>
          </p:cNvSpPr>
          <p:nvPr>
            <p:ph sz="half" idx="1"/>
          </p:nvPr>
        </p:nvSpPr>
        <p:spPr>
          <a:xfrm>
            <a:off x="627017" y="2010878"/>
            <a:ext cx="5308968" cy="3448595"/>
          </a:xfrm>
        </p:spPr>
        <p:txBody>
          <a:bodyPr/>
          <a:lstStyle/>
          <a:p>
            <a:r>
              <a:rPr lang="en-TT" dirty="0" smtClean="0"/>
              <a:t>Click on the link to the video below and observe the explanation of 3</a:t>
            </a:r>
            <a:r>
              <a:rPr lang="en-TT" baseline="30000" dirty="0" smtClean="0"/>
              <a:t>rd</a:t>
            </a:r>
            <a:r>
              <a:rPr lang="en-TT" dirty="0" smtClean="0"/>
              <a:t> angle orthographic projection and how to sketch the views</a:t>
            </a:r>
          </a:p>
          <a:p>
            <a:endParaRPr lang="en-TT" dirty="0"/>
          </a:p>
          <a:p>
            <a:r>
              <a:rPr lang="en-US" dirty="0">
                <a:hlinkClick r:id="rId2"/>
              </a:rPr>
              <a:t>https://www.youtube.com/watch?v=8wM5-1iTQ3Q</a:t>
            </a:r>
            <a:endParaRPr lang="en-US" dirty="0"/>
          </a:p>
          <a:p>
            <a:endParaRPr lang="en-TT" dirty="0" smtClean="0"/>
          </a:p>
          <a:p>
            <a:endParaRPr lang="en-US" dirty="0"/>
          </a:p>
        </p:txBody>
      </p:sp>
      <p:pic>
        <p:nvPicPr>
          <p:cNvPr id="6" name="Content Placeholder 5"/>
          <p:cNvPicPr>
            <a:picLocks noGrp="1" noChangeAspect="1"/>
          </p:cNvPicPr>
          <p:nvPr>
            <p:ph sz="half" idx="2"/>
          </p:nvPr>
        </p:nvPicPr>
        <p:blipFill>
          <a:blip r:embed="rId3"/>
          <a:stretch>
            <a:fillRect/>
          </a:stretch>
        </p:blipFill>
        <p:spPr>
          <a:xfrm>
            <a:off x="6433082" y="2017713"/>
            <a:ext cx="4131198" cy="3441700"/>
          </a:xfrm>
          <a:prstGeom prst="rect">
            <a:avLst/>
          </a:prstGeom>
        </p:spPr>
      </p:pic>
    </p:spTree>
    <p:extLst>
      <p:ext uri="{BB962C8B-B14F-4D97-AF65-F5344CB8AC3E}">
        <p14:creationId xmlns:p14="http://schemas.microsoft.com/office/powerpoint/2010/main" val="3516599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Sketching activity</a:t>
            </a:r>
            <a:endParaRPr lang="en-US" dirty="0"/>
          </a:p>
        </p:txBody>
      </p:sp>
      <p:sp>
        <p:nvSpPr>
          <p:cNvPr id="5" name="Content Placeholder 4"/>
          <p:cNvSpPr>
            <a:spLocks noGrp="1"/>
          </p:cNvSpPr>
          <p:nvPr>
            <p:ph sz="half" idx="2"/>
          </p:nvPr>
        </p:nvSpPr>
        <p:spPr>
          <a:xfrm>
            <a:off x="6763591" y="2134909"/>
            <a:ext cx="4862352" cy="3441520"/>
          </a:xfrm>
        </p:spPr>
        <p:txBody>
          <a:bodyPr/>
          <a:lstStyle/>
          <a:p>
            <a:r>
              <a:rPr lang="en-TT" sz="2400" dirty="0" smtClean="0"/>
              <a:t>Using mathematical graph paper and using each graph block as one mm; sketch the 3</a:t>
            </a:r>
            <a:r>
              <a:rPr lang="en-TT" sz="2400" baseline="30000" dirty="0" smtClean="0"/>
              <a:t>rd</a:t>
            </a:r>
            <a:r>
              <a:rPr lang="en-TT" sz="2400" dirty="0" smtClean="0"/>
              <a:t> angle orthographic views of the block given in the diagram to the left.</a:t>
            </a:r>
            <a:endParaRPr lang="en-US" sz="2400" dirty="0"/>
          </a:p>
        </p:txBody>
      </p:sp>
      <p:pic>
        <p:nvPicPr>
          <p:cNvPr id="8" name="Content Placeholder 7"/>
          <p:cNvPicPr>
            <a:picLocks noGrp="1" noChangeAspect="1"/>
          </p:cNvPicPr>
          <p:nvPr>
            <p:ph sz="half" idx="1"/>
          </p:nvPr>
        </p:nvPicPr>
        <p:blipFill>
          <a:blip r:embed="rId2"/>
          <a:stretch>
            <a:fillRect/>
          </a:stretch>
        </p:blipFill>
        <p:spPr>
          <a:xfrm>
            <a:off x="886098" y="2134909"/>
            <a:ext cx="4561113" cy="3441520"/>
          </a:xfrm>
          <a:prstGeom prst="rect">
            <a:avLst/>
          </a:prstGeom>
        </p:spPr>
      </p:pic>
    </p:spTree>
    <p:extLst>
      <p:ext uri="{BB962C8B-B14F-4D97-AF65-F5344CB8AC3E}">
        <p14:creationId xmlns:p14="http://schemas.microsoft.com/office/powerpoint/2010/main" val="1859617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solution</a:t>
            </a:r>
            <a:endParaRPr lang="en-US" dirty="0"/>
          </a:p>
        </p:txBody>
      </p:sp>
      <p:pic>
        <p:nvPicPr>
          <p:cNvPr id="3" name="Content Placeholder 2"/>
          <p:cNvPicPr>
            <a:picLocks noGrp="1" noChangeAspect="1"/>
          </p:cNvPicPr>
          <p:nvPr>
            <p:ph idx="1"/>
          </p:nvPr>
        </p:nvPicPr>
        <p:blipFill>
          <a:blip r:embed="rId2"/>
          <a:stretch>
            <a:fillRect/>
          </a:stretch>
        </p:blipFill>
        <p:spPr>
          <a:xfrm rot="16200000">
            <a:off x="3683730" y="235128"/>
            <a:ext cx="4271554" cy="7093133"/>
          </a:xfrm>
          <a:prstGeom prst="rect">
            <a:avLst/>
          </a:prstGeom>
        </p:spPr>
      </p:pic>
    </p:spTree>
    <p:extLst>
      <p:ext uri="{BB962C8B-B14F-4D97-AF65-F5344CB8AC3E}">
        <p14:creationId xmlns:p14="http://schemas.microsoft.com/office/powerpoint/2010/main" val="1255256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3</a:t>
            </a:r>
            <a:r>
              <a:rPr lang="en-TT" baseline="30000" dirty="0" smtClean="0"/>
              <a:t>rd</a:t>
            </a:r>
            <a:r>
              <a:rPr lang="en-TT" dirty="0" smtClean="0"/>
              <a:t> Angle projection using </a:t>
            </a:r>
            <a:r>
              <a:rPr lang="en-TT" dirty="0" err="1" smtClean="0"/>
              <a:t>autocad</a:t>
            </a:r>
            <a:endParaRPr lang="en-US" dirty="0"/>
          </a:p>
        </p:txBody>
      </p:sp>
      <p:sp>
        <p:nvSpPr>
          <p:cNvPr id="3" name="Content Placeholder 2"/>
          <p:cNvSpPr>
            <a:spLocks noGrp="1"/>
          </p:cNvSpPr>
          <p:nvPr>
            <p:ph idx="1"/>
          </p:nvPr>
        </p:nvSpPr>
        <p:spPr>
          <a:xfrm>
            <a:off x="1451579" y="2015732"/>
            <a:ext cx="9717164" cy="3940931"/>
          </a:xfrm>
        </p:spPr>
        <p:txBody>
          <a:bodyPr/>
          <a:lstStyle/>
          <a:p>
            <a:r>
              <a:rPr lang="en-TT" dirty="0" smtClean="0"/>
              <a:t>Click on the link below for the </a:t>
            </a:r>
            <a:r>
              <a:rPr lang="en-TT" dirty="0" err="1" smtClean="0"/>
              <a:t>youtube</a:t>
            </a:r>
            <a:r>
              <a:rPr lang="en-TT" dirty="0" smtClean="0"/>
              <a:t> video on how to draw views in 3</a:t>
            </a:r>
            <a:r>
              <a:rPr lang="en-TT" baseline="30000" dirty="0" smtClean="0"/>
              <a:t>rd</a:t>
            </a:r>
            <a:r>
              <a:rPr lang="en-TT" dirty="0" smtClean="0"/>
              <a:t> angle orthographic projection. Observe the instructions carefully.</a:t>
            </a:r>
          </a:p>
          <a:p>
            <a:r>
              <a:rPr lang="en-TT" dirty="0" smtClean="0"/>
              <a:t>Go to your AutoCAD program and using the instructions in the video </a:t>
            </a:r>
            <a:r>
              <a:rPr lang="en-TT" dirty="0" err="1" smtClean="0"/>
              <a:t>tr</a:t>
            </a:r>
            <a:r>
              <a:rPr lang="en-TT" dirty="0" smtClean="0"/>
              <a:t> to draw the views for a cube of 90mm. </a:t>
            </a:r>
          </a:p>
          <a:p>
            <a:r>
              <a:rPr lang="en-US" dirty="0">
                <a:hlinkClick r:id="rId2"/>
              </a:rPr>
              <a:t>https://www.youtube.com/watch?v=sg4W_Fovfyg</a:t>
            </a:r>
            <a:endParaRPr lang="en-TT" dirty="0" smtClean="0"/>
          </a:p>
          <a:p>
            <a:r>
              <a:rPr lang="en-TT" dirty="0" smtClean="0"/>
              <a:t>You may refer to the video as often as you like to get the instructions right.</a:t>
            </a:r>
          </a:p>
          <a:p>
            <a:endParaRPr lang="en-TT" dirty="0"/>
          </a:p>
          <a:p>
            <a:r>
              <a:rPr lang="en-TT" dirty="0" smtClean="0"/>
              <a:t>How did that turn out?? Did you get the views in the correct positions? </a:t>
            </a:r>
            <a:endParaRPr lang="en-US" dirty="0"/>
          </a:p>
        </p:txBody>
      </p:sp>
      <p:pic>
        <p:nvPicPr>
          <p:cNvPr id="4" name="Picture 3"/>
          <p:cNvPicPr>
            <a:picLocks noChangeAspect="1"/>
          </p:cNvPicPr>
          <p:nvPr/>
        </p:nvPicPr>
        <p:blipFill>
          <a:blip r:embed="rId3"/>
          <a:stretch>
            <a:fillRect/>
          </a:stretch>
        </p:blipFill>
        <p:spPr>
          <a:xfrm>
            <a:off x="10424160" y="4658323"/>
            <a:ext cx="1436913" cy="1460318"/>
          </a:xfrm>
          <a:prstGeom prst="rect">
            <a:avLst/>
          </a:prstGeom>
        </p:spPr>
      </p:pic>
    </p:spTree>
    <p:extLst>
      <p:ext uri="{BB962C8B-B14F-4D97-AF65-F5344CB8AC3E}">
        <p14:creationId xmlns:p14="http://schemas.microsoft.com/office/powerpoint/2010/main" val="2863068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TT" dirty="0" smtClean="0"/>
              <a:t> </a:t>
            </a:r>
            <a:r>
              <a:rPr lang="en-TT" dirty="0"/>
              <a:t>Activity using AutoCAD</a:t>
            </a:r>
            <a:endParaRPr lang="en-US" dirty="0"/>
          </a:p>
        </p:txBody>
      </p:sp>
      <p:sp>
        <p:nvSpPr>
          <p:cNvPr id="5" name="Content Placeholder 4"/>
          <p:cNvSpPr>
            <a:spLocks noGrp="1"/>
          </p:cNvSpPr>
          <p:nvPr>
            <p:ph sz="half" idx="1"/>
          </p:nvPr>
        </p:nvSpPr>
        <p:spPr>
          <a:xfrm>
            <a:off x="836023" y="2010878"/>
            <a:ext cx="4833257" cy="3448595"/>
          </a:xfrm>
        </p:spPr>
        <p:txBody>
          <a:bodyPr/>
          <a:lstStyle/>
          <a:p>
            <a:r>
              <a:rPr lang="en-TT" dirty="0"/>
              <a:t>Using AutoCAD software and your computer, draw the orthographic </a:t>
            </a:r>
            <a:r>
              <a:rPr lang="en-TT" dirty="0" smtClean="0"/>
              <a:t>3</a:t>
            </a:r>
            <a:r>
              <a:rPr lang="en-TT" baseline="30000" dirty="0" smtClean="0"/>
              <a:t>rd</a:t>
            </a:r>
            <a:r>
              <a:rPr lang="en-TT" dirty="0" smtClean="0"/>
              <a:t>  </a:t>
            </a:r>
            <a:r>
              <a:rPr lang="en-TT" dirty="0"/>
              <a:t>Angle views of the blocks in the adjacent diagram.</a:t>
            </a:r>
          </a:p>
          <a:p>
            <a:r>
              <a:rPr lang="en-TT" dirty="0"/>
              <a:t>Use the face of the block with the most details as the front elevation.</a:t>
            </a:r>
          </a:p>
          <a:p>
            <a:r>
              <a:rPr lang="en-TT" dirty="0" smtClean="0"/>
              <a:t>Each square on the block equals 1 cm</a:t>
            </a:r>
          </a:p>
          <a:p>
            <a:r>
              <a:rPr lang="en-TT" dirty="0" smtClean="0"/>
              <a:t>Use </a:t>
            </a:r>
            <a:r>
              <a:rPr lang="en-TT" dirty="0"/>
              <a:t>a full size </a:t>
            </a:r>
            <a:r>
              <a:rPr lang="en-TT" dirty="0" smtClean="0"/>
              <a:t>scale </a:t>
            </a:r>
            <a:endParaRPr lang="en-TT" dirty="0"/>
          </a:p>
          <a:p>
            <a:endParaRPr lang="en-US" dirty="0"/>
          </a:p>
        </p:txBody>
      </p:sp>
      <p:pic>
        <p:nvPicPr>
          <p:cNvPr id="8" name="Content Placeholder 7"/>
          <p:cNvPicPr>
            <a:picLocks noGrp="1" noChangeAspect="1"/>
          </p:cNvPicPr>
          <p:nvPr>
            <p:ph sz="half" idx="2"/>
          </p:nvPr>
        </p:nvPicPr>
        <p:blipFill>
          <a:blip r:embed="rId2"/>
          <a:stretch>
            <a:fillRect/>
          </a:stretch>
        </p:blipFill>
        <p:spPr>
          <a:xfrm>
            <a:off x="6152607" y="1864194"/>
            <a:ext cx="5434148" cy="4027155"/>
          </a:xfrm>
          <a:prstGeom prst="rect">
            <a:avLst/>
          </a:prstGeom>
        </p:spPr>
      </p:pic>
    </p:spTree>
    <p:extLst>
      <p:ext uri="{BB962C8B-B14F-4D97-AF65-F5344CB8AC3E}">
        <p14:creationId xmlns:p14="http://schemas.microsoft.com/office/powerpoint/2010/main" val="3165412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3</a:t>
            </a:r>
            <a:r>
              <a:rPr lang="en-TT" baseline="30000" dirty="0" smtClean="0"/>
              <a:t>rd</a:t>
            </a:r>
            <a:r>
              <a:rPr lang="en-TT" dirty="0" smtClean="0"/>
              <a:t> Angle Orthographic Projection</a:t>
            </a:r>
            <a:endParaRPr lang="en-US" dirty="0"/>
          </a:p>
        </p:txBody>
      </p:sp>
      <p:sp>
        <p:nvSpPr>
          <p:cNvPr id="3" name="Content Placeholder 2"/>
          <p:cNvSpPr>
            <a:spLocks noGrp="1"/>
          </p:cNvSpPr>
          <p:nvPr>
            <p:ph sz="half" idx="1"/>
          </p:nvPr>
        </p:nvSpPr>
        <p:spPr>
          <a:xfrm>
            <a:off x="875211" y="1864194"/>
            <a:ext cx="5060774" cy="3595279"/>
          </a:xfrm>
        </p:spPr>
        <p:txBody>
          <a:bodyPr>
            <a:normAutofit/>
          </a:bodyPr>
          <a:lstStyle/>
          <a:p>
            <a:endParaRPr lang="en-TT" dirty="0" smtClean="0"/>
          </a:p>
          <a:p>
            <a:r>
              <a:rPr lang="en-TT" sz="2400" dirty="0" smtClean="0"/>
              <a:t>Have you completed the views in the proper positions?</a:t>
            </a:r>
          </a:p>
          <a:p>
            <a:r>
              <a:rPr lang="en-TT" sz="2400" dirty="0" smtClean="0"/>
              <a:t>Did you have any issues?</a:t>
            </a:r>
          </a:p>
          <a:p>
            <a:r>
              <a:rPr lang="en-TT" sz="2400" dirty="0" smtClean="0"/>
              <a:t>Did you refer to the video on Slide 14 to reinforce key points in obtaining the views?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7271658" y="2010878"/>
            <a:ext cx="3603579" cy="3441700"/>
          </a:xfrm>
          <a:prstGeom prst="rect">
            <a:avLst/>
          </a:prstGeom>
        </p:spPr>
      </p:pic>
    </p:spTree>
    <p:extLst>
      <p:ext uri="{BB962C8B-B14F-4D97-AF65-F5344CB8AC3E}">
        <p14:creationId xmlns:p14="http://schemas.microsoft.com/office/powerpoint/2010/main" val="719120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References</a:t>
            </a:r>
            <a:endParaRPr lang="en-US" dirty="0"/>
          </a:p>
        </p:txBody>
      </p:sp>
      <p:sp>
        <p:nvSpPr>
          <p:cNvPr id="3" name="Content Placeholder 2"/>
          <p:cNvSpPr>
            <a:spLocks noGrp="1"/>
          </p:cNvSpPr>
          <p:nvPr>
            <p:ph idx="1"/>
          </p:nvPr>
        </p:nvSpPr>
        <p:spPr/>
        <p:txBody>
          <a:bodyPr/>
          <a:lstStyle/>
          <a:p>
            <a:r>
              <a:rPr lang="en-TT" dirty="0" err="1" smtClean="0"/>
              <a:t>Youtube</a:t>
            </a:r>
            <a:r>
              <a:rPr lang="en-TT" dirty="0" smtClean="0"/>
              <a:t> videos </a:t>
            </a:r>
          </a:p>
          <a:p>
            <a:r>
              <a:rPr lang="en-TT" dirty="0" smtClean="0"/>
              <a:t>Orthographic Projection </a:t>
            </a:r>
            <a:r>
              <a:rPr lang="en-TT" dirty="0" err="1" smtClean="0"/>
              <a:t>Slideshare</a:t>
            </a:r>
            <a:r>
              <a:rPr lang="en-TT" dirty="0" smtClean="0"/>
              <a:t> Creative </a:t>
            </a:r>
            <a:r>
              <a:rPr lang="en-TT" dirty="0"/>
              <a:t>C</a:t>
            </a:r>
            <a:r>
              <a:rPr lang="en-TT" dirty="0" smtClean="0"/>
              <a:t>ommons</a:t>
            </a:r>
          </a:p>
          <a:p>
            <a:endParaRPr lang="en-US" dirty="0"/>
          </a:p>
        </p:txBody>
      </p:sp>
    </p:spTree>
    <p:extLst>
      <p:ext uri="{BB962C8B-B14F-4D97-AF65-F5344CB8AC3E}">
        <p14:creationId xmlns:p14="http://schemas.microsoft.com/office/powerpoint/2010/main" val="385624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TT" sz="4000" b="1" dirty="0" smtClean="0"/>
              <a:t>OBJECTIVES</a:t>
            </a:r>
            <a:endParaRPr lang="en-US" sz="4000" b="1" dirty="0"/>
          </a:p>
        </p:txBody>
      </p:sp>
      <p:sp>
        <p:nvSpPr>
          <p:cNvPr id="3" name="Subtitle 2"/>
          <p:cNvSpPr>
            <a:spLocks noGrp="1"/>
          </p:cNvSpPr>
          <p:nvPr>
            <p:ph idx="1"/>
          </p:nvPr>
        </p:nvSpPr>
        <p:spPr/>
        <p:txBody>
          <a:bodyPr>
            <a:normAutofit/>
          </a:bodyPr>
          <a:lstStyle/>
          <a:p>
            <a:pPr marL="0" indent="0">
              <a:buNone/>
            </a:pPr>
            <a:r>
              <a:rPr lang="en-US" sz="4000" dirty="0" smtClean="0"/>
              <a:t>4</a:t>
            </a:r>
            <a:r>
              <a:rPr lang="en-US" sz="4000" dirty="0"/>
              <a:t>. Drawing orthographic views </a:t>
            </a:r>
          </a:p>
          <a:p>
            <a:pPr marL="0" indent="0">
              <a:buNone/>
            </a:pPr>
            <a:endParaRPr lang="en-US" sz="3200" dirty="0"/>
          </a:p>
          <a:p>
            <a:r>
              <a:rPr lang="en-US" sz="3200" dirty="0"/>
              <a:t>(b) Plans and Elevations</a:t>
            </a:r>
          </a:p>
        </p:txBody>
      </p:sp>
    </p:spTree>
    <p:extLst>
      <p:ext uri="{BB962C8B-B14F-4D97-AF65-F5344CB8AC3E}">
        <p14:creationId xmlns:p14="http://schemas.microsoft.com/office/powerpoint/2010/main" val="2566064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TT" sz="4000" b="1" dirty="0" smtClean="0"/>
              <a:t>RECAP </a:t>
            </a:r>
            <a:endParaRPr lang="en-US" sz="4000" b="1" dirty="0"/>
          </a:p>
        </p:txBody>
      </p:sp>
      <p:sp>
        <p:nvSpPr>
          <p:cNvPr id="3" name="Content Placeholder 2"/>
          <p:cNvSpPr>
            <a:spLocks noGrp="1"/>
          </p:cNvSpPr>
          <p:nvPr>
            <p:ph idx="1"/>
          </p:nvPr>
        </p:nvSpPr>
        <p:spPr/>
        <p:txBody>
          <a:bodyPr>
            <a:normAutofit/>
          </a:bodyPr>
          <a:lstStyle/>
          <a:p>
            <a:pPr marL="0" indent="0">
              <a:buNone/>
            </a:pPr>
            <a:r>
              <a:rPr lang="en-TT" dirty="0" smtClean="0"/>
              <a:t>Orthographic principles:</a:t>
            </a:r>
          </a:p>
          <a:p>
            <a:pPr>
              <a:buFont typeface="Arial" panose="020B0604020202020204" pitchFamily="34" charset="0"/>
              <a:buChar char="•"/>
            </a:pPr>
            <a:r>
              <a:rPr lang="en-TT" dirty="0" smtClean="0"/>
              <a:t>Multi view 2 dimensional drawings</a:t>
            </a:r>
          </a:p>
          <a:p>
            <a:pPr>
              <a:buFont typeface="Arial" panose="020B0604020202020204" pitchFamily="34" charset="0"/>
              <a:buChar char="•"/>
            </a:pPr>
            <a:r>
              <a:rPr lang="en-TT" dirty="0" smtClean="0"/>
              <a:t>Drawings viewed in relation to a horizontal and vertical plane </a:t>
            </a:r>
          </a:p>
          <a:p>
            <a:pPr>
              <a:buFont typeface="Arial" panose="020B0604020202020204" pitchFamily="34" charset="0"/>
              <a:buChar char="•"/>
            </a:pPr>
            <a:r>
              <a:rPr lang="en-TT" dirty="0" smtClean="0"/>
              <a:t>Utilizes two quadrants of the intersection of the vertical and horizontal plane </a:t>
            </a:r>
          </a:p>
          <a:p>
            <a:pPr>
              <a:buFont typeface="Arial" panose="020B0604020202020204" pitchFamily="34" charset="0"/>
              <a:buChar char="•"/>
            </a:pPr>
            <a:r>
              <a:rPr lang="en-TT" dirty="0" smtClean="0"/>
              <a:t>1</a:t>
            </a:r>
            <a:r>
              <a:rPr lang="en-TT" baseline="30000" dirty="0" smtClean="0"/>
              <a:t>st</a:t>
            </a:r>
            <a:r>
              <a:rPr lang="en-TT" dirty="0" smtClean="0"/>
              <a:t> angle and 3</a:t>
            </a:r>
            <a:r>
              <a:rPr lang="en-TT" baseline="30000" dirty="0" smtClean="0"/>
              <a:t>rd</a:t>
            </a:r>
            <a:r>
              <a:rPr lang="en-TT" dirty="0" smtClean="0"/>
              <a:t> angle projection are usually used for orthographic projection</a:t>
            </a:r>
          </a:p>
          <a:p>
            <a:pPr>
              <a:buFont typeface="Arial" panose="020B0604020202020204" pitchFamily="34" charset="0"/>
              <a:buChar char="•"/>
            </a:pPr>
            <a:r>
              <a:rPr lang="en-TT" dirty="0" smtClean="0"/>
              <a:t>Not as easy to visualize the whole product as a 3D drawing</a:t>
            </a:r>
          </a:p>
          <a:p>
            <a:endParaRPr lang="en-US" dirty="0"/>
          </a:p>
        </p:txBody>
      </p:sp>
    </p:spTree>
    <p:extLst>
      <p:ext uri="{BB962C8B-B14F-4D97-AF65-F5344CB8AC3E}">
        <p14:creationId xmlns:p14="http://schemas.microsoft.com/office/powerpoint/2010/main" val="4290825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RECAP </a:t>
            </a:r>
          </a:p>
        </p:txBody>
      </p:sp>
      <p:sp>
        <p:nvSpPr>
          <p:cNvPr id="3" name="Content Placeholder 2"/>
          <p:cNvSpPr>
            <a:spLocks noGrp="1"/>
          </p:cNvSpPr>
          <p:nvPr>
            <p:ph idx="1"/>
          </p:nvPr>
        </p:nvSpPr>
        <p:spPr>
          <a:xfrm>
            <a:off x="1295402" y="2478555"/>
            <a:ext cx="9601196" cy="3318936"/>
          </a:xfrm>
        </p:spPr>
        <p:txBody>
          <a:bodyPr/>
          <a:lstStyle/>
          <a:p>
            <a:r>
              <a:rPr lang="en-TT" dirty="0" smtClean="0"/>
              <a:t>Click on the link below and review orthographic principles:</a:t>
            </a:r>
          </a:p>
          <a:p>
            <a:endParaRPr lang="en-TT" dirty="0"/>
          </a:p>
          <a:p>
            <a:endParaRPr lang="en-TT" dirty="0" smtClean="0"/>
          </a:p>
          <a:p>
            <a:r>
              <a:rPr lang="en-US" dirty="0">
                <a:hlinkClick r:id="rId2"/>
              </a:rPr>
              <a:t>https://</a:t>
            </a:r>
            <a:r>
              <a:rPr lang="en-US" dirty="0" smtClean="0">
                <a:hlinkClick r:id="rId2"/>
              </a:rPr>
              <a:t>www.youtube.com/watch?v=ytwEDvX-l44&amp;t=1s</a:t>
            </a:r>
            <a:endParaRPr lang="en-US" dirty="0" smtClean="0"/>
          </a:p>
          <a:p>
            <a:endParaRPr lang="en-US" dirty="0"/>
          </a:p>
        </p:txBody>
      </p:sp>
    </p:spTree>
    <p:extLst>
      <p:ext uri="{BB962C8B-B14F-4D97-AF65-F5344CB8AC3E}">
        <p14:creationId xmlns:p14="http://schemas.microsoft.com/office/powerpoint/2010/main" val="3396085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TT" dirty="0" smtClean="0"/>
              <a:t>3</a:t>
            </a:r>
            <a:r>
              <a:rPr lang="en-TT" baseline="30000" dirty="0" smtClean="0"/>
              <a:t>rd</a:t>
            </a:r>
            <a:r>
              <a:rPr lang="en-TT" dirty="0" smtClean="0"/>
              <a:t>  ANGLE ORTHOGRAPHIC PROJECTION</a:t>
            </a:r>
            <a:endParaRPr lang="en-US" dirty="0"/>
          </a:p>
        </p:txBody>
      </p:sp>
      <p:sp>
        <p:nvSpPr>
          <p:cNvPr id="3" name="Content Placeholder 2"/>
          <p:cNvSpPr>
            <a:spLocks noGrp="1"/>
          </p:cNvSpPr>
          <p:nvPr>
            <p:ph idx="1"/>
          </p:nvPr>
        </p:nvSpPr>
        <p:spPr>
          <a:xfrm>
            <a:off x="1534696" y="2015732"/>
            <a:ext cx="9520158" cy="3862554"/>
          </a:xfrm>
        </p:spPr>
        <p:txBody>
          <a:bodyPr>
            <a:normAutofit fontScale="85000" lnSpcReduction="10000"/>
          </a:bodyPr>
          <a:lstStyle/>
          <a:p>
            <a:r>
              <a:rPr lang="en-US" sz="3200" dirty="0"/>
              <a:t>In </a:t>
            </a:r>
            <a:r>
              <a:rPr lang="en-US" sz="3200" dirty="0" smtClean="0"/>
              <a:t>3</a:t>
            </a:r>
            <a:r>
              <a:rPr lang="en-US" sz="3200" baseline="30000" dirty="0" smtClean="0"/>
              <a:t>rd</a:t>
            </a:r>
            <a:r>
              <a:rPr lang="en-US" sz="3200" dirty="0" smtClean="0"/>
              <a:t> angle </a:t>
            </a:r>
            <a:r>
              <a:rPr lang="en-US" sz="3200" dirty="0"/>
              <a:t>projection </a:t>
            </a:r>
            <a:r>
              <a:rPr lang="en-US" sz="3200" dirty="0" smtClean="0"/>
              <a:t>system, the  </a:t>
            </a:r>
            <a:r>
              <a:rPr lang="en-US" sz="3200" dirty="0"/>
              <a:t>object is placed in the </a:t>
            </a:r>
            <a:r>
              <a:rPr lang="en-US" sz="3200" dirty="0" smtClean="0"/>
              <a:t>third </a:t>
            </a:r>
            <a:r>
              <a:rPr lang="en-US" sz="3200" dirty="0"/>
              <a:t>quadrant </a:t>
            </a:r>
            <a:r>
              <a:rPr lang="en-US" sz="3200" dirty="0" smtClean="0"/>
              <a:t>between the observer </a:t>
            </a:r>
            <a:r>
              <a:rPr lang="en-US" sz="3200" dirty="0"/>
              <a:t>and </a:t>
            </a:r>
            <a:r>
              <a:rPr lang="en-US" sz="3200" dirty="0" smtClean="0"/>
              <a:t>the plane </a:t>
            </a:r>
            <a:r>
              <a:rPr lang="en-US" sz="3200" dirty="0"/>
              <a:t>of projection. </a:t>
            </a:r>
            <a:endParaRPr lang="en-US" sz="3200" dirty="0" smtClean="0"/>
          </a:p>
          <a:p>
            <a:r>
              <a:rPr lang="en-US" sz="3200" dirty="0" smtClean="0"/>
              <a:t>In this projection, the </a:t>
            </a:r>
            <a:r>
              <a:rPr lang="en-US" sz="3200" dirty="0"/>
              <a:t>top view is </a:t>
            </a:r>
            <a:r>
              <a:rPr lang="en-US" sz="3200" dirty="0" smtClean="0"/>
              <a:t>projected directly above the front view on the horizontal plane. </a:t>
            </a:r>
            <a:r>
              <a:rPr lang="en-US" sz="3200" dirty="0"/>
              <a:t>And Left and right side views are </a:t>
            </a:r>
            <a:r>
              <a:rPr lang="en-US" sz="3200" dirty="0" smtClean="0"/>
              <a:t>projected from the direction of viewing </a:t>
            </a:r>
            <a:r>
              <a:rPr lang="en-US" sz="3200" dirty="0"/>
              <a:t>on </a:t>
            </a:r>
            <a:r>
              <a:rPr lang="en-US" sz="3200" dirty="0" smtClean="0"/>
              <a:t>the right </a:t>
            </a:r>
            <a:r>
              <a:rPr lang="en-US" sz="3200" dirty="0"/>
              <a:t>and left side of </a:t>
            </a:r>
            <a:r>
              <a:rPr lang="en-US" sz="3200" dirty="0" smtClean="0"/>
              <a:t>the front view on what is known as the vertical plane</a:t>
            </a:r>
            <a:r>
              <a:rPr lang="en-US" dirty="0" smtClean="0"/>
              <a:t>.</a:t>
            </a:r>
            <a:endParaRPr lang="en-US" dirty="0"/>
          </a:p>
        </p:txBody>
      </p:sp>
    </p:spTree>
    <p:extLst>
      <p:ext uri="{BB962C8B-B14F-4D97-AF65-F5344CB8AC3E}">
        <p14:creationId xmlns:p14="http://schemas.microsoft.com/office/powerpoint/2010/main" val="224429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3</a:t>
            </a:r>
            <a:r>
              <a:rPr lang="en-TT" baseline="30000" dirty="0" smtClean="0"/>
              <a:t>rd</a:t>
            </a:r>
            <a:r>
              <a:rPr lang="en-TT" dirty="0" smtClean="0"/>
              <a:t> Angle orthographic projection</a:t>
            </a:r>
            <a:endParaRPr lang="en-US" dirty="0"/>
          </a:p>
        </p:txBody>
      </p:sp>
      <p:sp>
        <p:nvSpPr>
          <p:cNvPr id="3" name="Content Placeholder 2"/>
          <p:cNvSpPr>
            <a:spLocks noGrp="1"/>
          </p:cNvSpPr>
          <p:nvPr>
            <p:ph sz="half" idx="1"/>
          </p:nvPr>
        </p:nvSpPr>
        <p:spPr>
          <a:xfrm>
            <a:off x="872565" y="2010878"/>
            <a:ext cx="4488654" cy="3710653"/>
          </a:xfrm>
        </p:spPr>
        <p:txBody>
          <a:bodyPr>
            <a:normAutofit fontScale="92500" lnSpcReduction="20000"/>
          </a:bodyPr>
          <a:lstStyle/>
          <a:p>
            <a:endParaRPr lang="en-TT" dirty="0" smtClean="0"/>
          </a:p>
          <a:p>
            <a:r>
              <a:rPr lang="en-TT" sz="2800" dirty="0" smtClean="0"/>
              <a:t>The object is placed in the 3</a:t>
            </a:r>
            <a:r>
              <a:rPr lang="en-TT" sz="2800" baseline="30000" dirty="0" smtClean="0"/>
              <a:t>rd</a:t>
            </a:r>
            <a:r>
              <a:rPr lang="en-TT" sz="2800" dirty="0" smtClean="0"/>
              <a:t> quadrant  and the plan view is projected on the horizontal plane </a:t>
            </a:r>
          </a:p>
          <a:p>
            <a:r>
              <a:rPr lang="en-TT" sz="2800" dirty="0" smtClean="0"/>
              <a:t>The front elevation and side views are projected on the vertical planes.</a:t>
            </a:r>
          </a:p>
          <a:p>
            <a:endParaRPr lang="en-US" dirty="0"/>
          </a:p>
        </p:txBody>
      </p:sp>
      <p:pic>
        <p:nvPicPr>
          <p:cNvPr id="7" name="Content Placeholder 6"/>
          <p:cNvPicPr>
            <a:picLocks noGrp="1" noChangeAspect="1"/>
          </p:cNvPicPr>
          <p:nvPr>
            <p:ph sz="half" idx="2"/>
          </p:nvPr>
        </p:nvPicPr>
        <p:blipFill>
          <a:blip r:embed="rId2"/>
          <a:stretch>
            <a:fillRect/>
          </a:stretch>
        </p:blipFill>
        <p:spPr>
          <a:xfrm>
            <a:off x="6727371" y="2010878"/>
            <a:ext cx="4297680" cy="3710653"/>
          </a:xfrm>
          <a:prstGeom prst="rect">
            <a:avLst/>
          </a:prstGeom>
        </p:spPr>
      </p:pic>
    </p:spTree>
    <p:extLst>
      <p:ext uri="{BB962C8B-B14F-4D97-AF65-F5344CB8AC3E}">
        <p14:creationId xmlns:p14="http://schemas.microsoft.com/office/powerpoint/2010/main" val="915091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3</a:t>
            </a:r>
            <a:r>
              <a:rPr lang="en-TT" baseline="30000" dirty="0" smtClean="0"/>
              <a:t>rd</a:t>
            </a:r>
            <a:r>
              <a:rPr lang="en-TT" dirty="0" smtClean="0"/>
              <a:t> angle orthographic projection</a:t>
            </a:r>
            <a:endParaRPr lang="en-US" dirty="0"/>
          </a:p>
        </p:txBody>
      </p:sp>
      <p:pic>
        <p:nvPicPr>
          <p:cNvPr id="4" name="Content Placeholder 3"/>
          <p:cNvPicPr>
            <a:picLocks noGrp="1" noChangeAspect="1"/>
          </p:cNvPicPr>
          <p:nvPr>
            <p:ph sz="half" idx="1"/>
          </p:nvPr>
        </p:nvPicPr>
        <p:blipFill>
          <a:blip r:embed="rId2"/>
          <a:stretch>
            <a:fillRect/>
          </a:stretch>
        </p:blipFill>
        <p:spPr>
          <a:xfrm>
            <a:off x="1619794" y="2011363"/>
            <a:ext cx="4193177" cy="3788546"/>
          </a:xfrm>
          <a:prstGeom prst="rect">
            <a:avLst/>
          </a:prstGeom>
        </p:spPr>
      </p:pic>
      <p:sp>
        <p:nvSpPr>
          <p:cNvPr id="5" name="Content Placeholder 4"/>
          <p:cNvSpPr>
            <a:spLocks noGrp="1"/>
          </p:cNvSpPr>
          <p:nvPr>
            <p:ph sz="half" idx="2"/>
          </p:nvPr>
        </p:nvSpPr>
        <p:spPr/>
        <p:txBody>
          <a:bodyPr/>
          <a:lstStyle/>
          <a:p>
            <a:endParaRPr lang="en-TT" dirty="0" smtClean="0"/>
          </a:p>
          <a:p>
            <a:r>
              <a:rPr lang="en-TT" sz="2800" dirty="0" smtClean="0"/>
              <a:t>The object is placed in the 3</a:t>
            </a:r>
            <a:r>
              <a:rPr lang="en-TT" sz="2800" baseline="30000" dirty="0" smtClean="0"/>
              <a:t>rd</a:t>
            </a:r>
            <a:r>
              <a:rPr lang="en-TT" sz="2800" dirty="0" smtClean="0"/>
              <a:t> quadrant.</a:t>
            </a:r>
          </a:p>
          <a:p>
            <a:r>
              <a:rPr lang="en-TT" sz="2800" dirty="0" smtClean="0"/>
              <a:t>The views are projected on the horizontal and vertical planes</a:t>
            </a:r>
            <a:r>
              <a:rPr lang="en-TT" dirty="0" smtClean="0"/>
              <a:t>.</a:t>
            </a:r>
            <a:endParaRPr lang="en-US" dirty="0"/>
          </a:p>
        </p:txBody>
      </p:sp>
    </p:spTree>
    <p:extLst>
      <p:ext uri="{BB962C8B-B14F-4D97-AF65-F5344CB8AC3E}">
        <p14:creationId xmlns:p14="http://schemas.microsoft.com/office/powerpoint/2010/main" val="38687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TT" dirty="0" smtClean="0"/>
              <a:t>3</a:t>
            </a:r>
            <a:r>
              <a:rPr lang="en-TT" baseline="30000" dirty="0" smtClean="0"/>
              <a:t>rd</a:t>
            </a:r>
            <a:r>
              <a:rPr lang="en-TT" dirty="0" smtClean="0"/>
              <a:t> Angle Projection Symbol</a:t>
            </a:r>
            <a:endParaRPr lang="en-US" dirty="0"/>
          </a:p>
        </p:txBody>
      </p:sp>
      <p:sp>
        <p:nvSpPr>
          <p:cNvPr id="8" name="Content Placeholder 7"/>
          <p:cNvSpPr>
            <a:spLocks noGrp="1"/>
          </p:cNvSpPr>
          <p:nvPr>
            <p:ph sz="half" idx="1"/>
          </p:nvPr>
        </p:nvSpPr>
        <p:spPr>
          <a:xfrm>
            <a:off x="444137" y="2010878"/>
            <a:ext cx="5904412" cy="3815156"/>
          </a:xfrm>
        </p:spPr>
        <p:txBody>
          <a:bodyPr>
            <a:noAutofit/>
          </a:bodyPr>
          <a:lstStyle/>
          <a:p>
            <a:r>
              <a:rPr lang="en-TT" sz="2400" dirty="0" smtClean="0"/>
              <a:t>The symbol for orthographic projection are the front elevation and side view of a frustum</a:t>
            </a:r>
          </a:p>
          <a:p>
            <a:r>
              <a:rPr lang="en-TT" sz="2400" dirty="0" smtClean="0"/>
              <a:t>In the symbol for 3</a:t>
            </a:r>
            <a:r>
              <a:rPr lang="en-TT" sz="2400" baseline="30000" dirty="0" smtClean="0"/>
              <a:t>rd</a:t>
            </a:r>
            <a:r>
              <a:rPr lang="en-TT" sz="2400" dirty="0" smtClean="0"/>
              <a:t>  angle projection, the front elevation is on the right side and side elevation is viewed from the left and drawn from the viewing point on the left side of the front elevation as in the diagram.</a:t>
            </a:r>
            <a:endParaRPr lang="en-US" sz="2400" dirty="0"/>
          </a:p>
        </p:txBody>
      </p:sp>
      <p:pic>
        <p:nvPicPr>
          <p:cNvPr id="3" name="Content Placeholder 2"/>
          <p:cNvPicPr>
            <a:picLocks noGrp="1" noChangeAspect="1"/>
          </p:cNvPicPr>
          <p:nvPr>
            <p:ph sz="half" idx="2"/>
          </p:nvPr>
        </p:nvPicPr>
        <p:blipFill>
          <a:blip r:embed="rId2"/>
          <a:stretch>
            <a:fillRect/>
          </a:stretch>
        </p:blipFill>
        <p:spPr>
          <a:xfrm>
            <a:off x="6779622" y="2547256"/>
            <a:ext cx="5068389" cy="2730137"/>
          </a:xfrm>
          <a:prstGeom prst="rect">
            <a:avLst/>
          </a:prstGeom>
        </p:spPr>
      </p:pic>
    </p:spTree>
    <p:extLst>
      <p:ext uri="{BB962C8B-B14F-4D97-AF65-F5344CB8AC3E}">
        <p14:creationId xmlns:p14="http://schemas.microsoft.com/office/powerpoint/2010/main" val="328840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smtClean="0"/>
              <a:t>3</a:t>
            </a:r>
            <a:r>
              <a:rPr lang="en-TT" baseline="30000" dirty="0" smtClean="0"/>
              <a:t>rd</a:t>
            </a:r>
            <a:r>
              <a:rPr lang="en-TT" dirty="0" smtClean="0"/>
              <a:t> Angle projection symbol</a:t>
            </a:r>
            <a:endParaRPr lang="en-US" dirty="0"/>
          </a:p>
        </p:txBody>
      </p:sp>
      <p:pic>
        <p:nvPicPr>
          <p:cNvPr id="4" name="Content Placeholder 3"/>
          <p:cNvPicPr>
            <a:picLocks noGrp="1" noChangeAspect="1"/>
          </p:cNvPicPr>
          <p:nvPr>
            <p:ph sz="half" idx="1"/>
          </p:nvPr>
        </p:nvPicPr>
        <p:blipFill>
          <a:blip r:embed="rId2"/>
          <a:stretch>
            <a:fillRect/>
          </a:stretch>
        </p:blipFill>
        <p:spPr>
          <a:xfrm>
            <a:off x="1188720" y="1763487"/>
            <a:ext cx="4323805" cy="4297680"/>
          </a:xfrm>
          <a:prstGeom prst="rect">
            <a:avLst/>
          </a:prstGeom>
        </p:spPr>
      </p:pic>
      <p:sp>
        <p:nvSpPr>
          <p:cNvPr id="6" name="Content Placeholder 5"/>
          <p:cNvSpPr>
            <a:spLocks noGrp="1"/>
          </p:cNvSpPr>
          <p:nvPr>
            <p:ph sz="half" idx="2"/>
          </p:nvPr>
        </p:nvSpPr>
        <p:spPr>
          <a:xfrm>
            <a:off x="6254139" y="2017342"/>
            <a:ext cx="5646124" cy="3900131"/>
          </a:xfrm>
        </p:spPr>
        <p:txBody>
          <a:bodyPr>
            <a:noAutofit/>
          </a:bodyPr>
          <a:lstStyle/>
          <a:p>
            <a:r>
              <a:rPr lang="en-TT" sz="2400" dirty="0" smtClean="0"/>
              <a:t>The frustum is viewed from the front, Arrow </a:t>
            </a:r>
            <a:r>
              <a:rPr lang="en-TT" sz="2400" dirty="0" err="1" smtClean="0"/>
              <a:t>B,to</a:t>
            </a:r>
            <a:r>
              <a:rPr lang="en-TT" sz="2400" dirty="0" smtClean="0"/>
              <a:t> arrive at the truncated cone for the front elevation </a:t>
            </a:r>
          </a:p>
          <a:p>
            <a:r>
              <a:rPr lang="en-TT" sz="2400" dirty="0" smtClean="0"/>
              <a:t>And from the left of the frustum, Arrow C, to reveal two concentric circles as the side elevation which is projected on the left of the front elevation at Arrow D.</a:t>
            </a:r>
            <a:endParaRPr lang="en-US" sz="2400" dirty="0"/>
          </a:p>
        </p:txBody>
      </p:sp>
    </p:spTree>
    <p:extLst>
      <p:ext uri="{BB962C8B-B14F-4D97-AF65-F5344CB8AC3E}">
        <p14:creationId xmlns:p14="http://schemas.microsoft.com/office/powerpoint/2010/main" val="2815864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TM10001114[[fn=Gallery]]</Template>
  <TotalTime>326</TotalTime>
  <Words>635</Words>
  <Application>Microsoft Office PowerPoint</Application>
  <PresentationFormat>Widescreen</PresentationFormat>
  <Paragraphs>67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Rockwell</vt:lpstr>
      <vt:lpstr>Gallery</vt:lpstr>
      <vt:lpstr>ORTHOGRAPHIC PROJECTION</vt:lpstr>
      <vt:lpstr>OBJECTIVES</vt:lpstr>
      <vt:lpstr>RECAP </vt:lpstr>
      <vt:lpstr>RECAP </vt:lpstr>
      <vt:lpstr>3rd  ANGLE ORTHOGRAPHIC PROJECTION</vt:lpstr>
      <vt:lpstr>3rd Angle orthographic projection</vt:lpstr>
      <vt:lpstr>3rd angle orthographic projection</vt:lpstr>
      <vt:lpstr>3rd Angle Projection Symbol</vt:lpstr>
      <vt:lpstr>3rd Angle projection symbol</vt:lpstr>
      <vt:lpstr>1st and 3rd angle orthographic projection</vt:lpstr>
      <vt:lpstr>3rd angle orthographic projection</vt:lpstr>
      <vt:lpstr>Sketching activity</vt:lpstr>
      <vt:lpstr>solution</vt:lpstr>
      <vt:lpstr>3rd Angle projection using autocad</vt:lpstr>
      <vt:lpstr> Activity using AutoCAD</vt:lpstr>
      <vt:lpstr>3rd Angle Orthographic Projection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ORTHOGRAPHIC PROJECTION</dc:title>
  <dc:creator>Charmaine Gellineau</dc:creator>
  <cp:lastModifiedBy>Charmaine Gellineau</cp:lastModifiedBy>
  <cp:revision>24</cp:revision>
  <dcterms:created xsi:type="dcterms:W3CDTF">2020-07-03T19:32:23Z</dcterms:created>
  <dcterms:modified xsi:type="dcterms:W3CDTF">2020-07-08T19:23:20Z</dcterms:modified>
</cp:coreProperties>
</file>