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6"/>
  </p:notesMasterIdLst>
  <p:sldIdLst>
    <p:sldId id="256" r:id="rId2"/>
    <p:sldId id="257" r:id="rId3"/>
    <p:sldId id="264" r:id="rId4"/>
    <p:sldId id="258" r:id="rId5"/>
    <p:sldId id="270" r:id="rId6"/>
    <p:sldId id="259" r:id="rId7"/>
    <p:sldId id="266" r:id="rId8"/>
    <p:sldId id="260" r:id="rId9"/>
    <p:sldId id="265" r:id="rId10"/>
    <p:sldId id="261" r:id="rId11"/>
    <p:sldId id="262" r:id="rId12"/>
    <p:sldId id="271" r:id="rId13"/>
    <p:sldId id="263"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6" d="100"/>
          <a:sy n="46" d="100"/>
        </p:scale>
        <p:origin x="7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923613-4DD8-4156-BACA-117DB5CD5586}" type="datetimeFigureOut">
              <a:rPr lang="en-US" smtClean="0"/>
              <a:t>8/28/2020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664209-9876-448C-A449-2816EFBCC9E8}" type="slidenum">
              <a:rPr lang="en-US" smtClean="0"/>
              <a:t>‹#›</a:t>
            </a:fld>
            <a:endParaRPr lang="en-US"/>
          </a:p>
        </p:txBody>
      </p:sp>
    </p:spTree>
    <p:extLst>
      <p:ext uri="{BB962C8B-B14F-4D97-AF65-F5344CB8AC3E}">
        <p14:creationId xmlns:p14="http://schemas.microsoft.com/office/powerpoint/2010/main" val="1263512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92AA4C4-C658-44A4-80C6-F96507815AE2}" type="datetime1">
              <a:rPr lang="en-US" smtClean="0"/>
              <a:t>8/28/2020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679400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3F68D71-7A06-4727-9E93-E71ECD264F8D}"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4270893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3492C9-A745-4F97-AE5B-3CC0D1F5EF9E}"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094735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276CB6-3CAD-40F0-8ADE-33B5A967E156}"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5842805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A708116-15A4-49B6-8BAC-A521429C0ED7}"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41720066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D35EA6C7-9C0C-4603-9E6E-05E71FACF5D7}" type="datetime1">
              <a:rPr lang="en-US" smtClean="0"/>
              <a:t>8/28/2020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25684751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A9C44AB0-54C4-4870-BF1D-8B5CBC9E6246}" type="datetime1">
              <a:rPr lang="en-US" smtClean="0"/>
              <a:t>8/28/2020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1284216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DA37D3-C07C-4908-9B6E-1FFFB80C0D8E}" type="datetime1">
              <a:rPr lang="en-US" smtClean="0"/>
              <a:t>8/28/2020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10157422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3C09FC-593A-4E5C-BE07-CB8F1B15844D}" type="datetime1">
              <a:rPr lang="en-US" smtClean="0"/>
              <a:t>8/28/2020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1206298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627F11-4EE0-4F73-9344-694FAAA4EF28}" type="datetime1">
              <a:rPr lang="en-US" smtClean="0"/>
              <a:t>8/28/2020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272447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DEB05F7-3938-4C95-AEF0-A695C5AF90EF}" type="datetime1">
              <a:rPr lang="en-US" smtClean="0"/>
              <a:t>8/28/2020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818678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271B0DD-42BB-4669-93F0-357775BD983F}"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2386758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19D883-28B9-48A7-9B99-19ADC751D228}" type="datetime1">
              <a:rPr lang="en-US" smtClean="0"/>
              <a:t>8/28/2020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438628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D426F96-6963-40E8-B7FE-3BA7F9054E83}" type="datetime1">
              <a:rPr lang="en-US" smtClean="0"/>
              <a:t>8/28/2020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261993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298821-5FEA-4332-B0E1-C95AEB4FCE6F}" type="datetime1">
              <a:rPr lang="en-US" smtClean="0"/>
              <a:t>8/28/2020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1803557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7BD6F90-4D23-4331-B978-4F9D6F789E01}"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705235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61125CC-E53F-4346-9BD1-FB774E245D92}"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2197866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14AA8FE3-468E-4645-B42C-32136AB50E1B}" type="datetime1">
              <a:rPr lang="en-US" smtClean="0"/>
              <a:t>8/28/2020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smtClean="0"/>
              <a:t>CPDD MOE 2020</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3A4F10CD-7DAB-4C6A-95FC-F257784AC5A8}" type="slidenum">
              <a:rPr lang="en-US" smtClean="0"/>
              <a:t>‹#›</a:t>
            </a:fld>
            <a:endParaRPr lang="en-US"/>
          </a:p>
        </p:txBody>
      </p:sp>
    </p:spTree>
    <p:extLst>
      <p:ext uri="{BB962C8B-B14F-4D97-AF65-F5344CB8AC3E}">
        <p14:creationId xmlns:p14="http://schemas.microsoft.com/office/powerpoint/2010/main" val="334674735"/>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sldNum="0" hd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investopedia.com/articles/investing/092515/10-most-successful-social-entrepreneurs.as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bing.com/videos/search?q=business+ethics+and+integrity&amp;&amp;view=detail&amp;mid=5CA10B20C38A18B47E835CA10B20C38A18B47E83&amp;&amp;FORM=VRDGA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northeastern.edu/graduate/blog/workplace-etiquette/" TargetMode="External"/><Relationship Id="rId7" Type="http://schemas.openxmlformats.org/officeDocument/2006/relationships/hyperlink" Target="https://csuglobal.edu/blog/make-indispensable-5-workplace-communication-strategies" TargetMode="External"/><Relationship Id="rId2" Type="http://schemas.openxmlformats.org/officeDocument/2006/relationships/hyperlink" Target="https://www.nalis.gov.tt/Resources/Subject-Guide/Protocol" TargetMode="External"/><Relationship Id="rId1" Type="http://schemas.openxmlformats.org/officeDocument/2006/relationships/slideLayout" Target="../slideLayouts/slideLayout2.xml"/><Relationship Id="rId6" Type="http://schemas.openxmlformats.org/officeDocument/2006/relationships/hyperlink" Target="https://www.managementstudyguide.com/meeting-etiquette.htm" TargetMode="External"/><Relationship Id="rId5" Type="http://schemas.openxmlformats.org/officeDocument/2006/relationships/hyperlink" Target="https://www.thebalancecareers.com/professionalism-526248" TargetMode="External"/><Relationship Id="rId4" Type="http://schemas.openxmlformats.org/officeDocument/2006/relationships/hyperlink" Target="https://www.bing.com/videos/search?q=table+manners+and+meal+etiquette&amp;&amp;view=detail&amp;mid=C462269A65220453AED1C462269A65220453AED1&amp;&amp;FORM=VRDGAR"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42209" y="185404"/>
            <a:ext cx="11272604" cy="6494085"/>
          </a:xfrm>
          <a:prstGeom prst="rect">
            <a:avLst/>
          </a:prstGeom>
        </p:spPr>
        <p:txBody>
          <a:bodyPr wrap="square">
            <a:spAutoFit/>
          </a:bodyPr>
          <a:lstStyle/>
          <a:p>
            <a:r>
              <a:rPr lang="en-TT" sz="3200" dirty="0">
                <a:latin typeface="Times New Roman" panose="02020603050405020304" pitchFamily="18" charset="0"/>
                <a:ea typeface="Times New Roman" panose="02020603050405020304" pitchFamily="18" charset="0"/>
                <a:cs typeface="Times New Roman" panose="02020603050405020304" pitchFamily="18" charset="0"/>
              </a:rPr>
              <a:t>Subject Area:		</a:t>
            </a:r>
            <a:r>
              <a:rPr lang="en-TT" sz="3200" dirty="0" smtClean="0">
                <a:latin typeface="Times New Roman" panose="02020603050405020304" pitchFamily="18" charset="0"/>
                <a:ea typeface="Times New Roman" panose="02020603050405020304" pitchFamily="18" charset="0"/>
                <a:cs typeface="Times New Roman" panose="02020603050405020304" pitchFamily="18" charset="0"/>
              </a:rPr>
              <a:t>	Entrepreneurship</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r>
              <a:rPr lang="en-TT" sz="3200" dirty="0">
                <a:latin typeface="Times New Roman" panose="02020603050405020304" pitchFamily="18" charset="0"/>
                <a:ea typeface="Times New Roman" panose="02020603050405020304" pitchFamily="18" charset="0"/>
                <a:cs typeface="Times New Roman" panose="02020603050405020304" pitchFamily="18" charset="0"/>
              </a:rPr>
              <a:t>Level: 			</a:t>
            </a:r>
            <a:r>
              <a:rPr lang="en-TT" sz="3200" dirty="0" smtClean="0">
                <a:latin typeface="Times New Roman" panose="02020603050405020304" pitchFamily="18" charset="0"/>
                <a:ea typeface="Times New Roman" panose="02020603050405020304" pitchFamily="18" charset="0"/>
                <a:cs typeface="Times New Roman" panose="02020603050405020304" pitchFamily="18" charset="0"/>
              </a:rPr>
              <a:t>		CAPE </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r>
              <a:rPr lang="en-TT" sz="3200" dirty="0">
                <a:latin typeface="Times New Roman" panose="02020603050405020304" pitchFamily="18" charset="0"/>
                <a:ea typeface="Times New Roman" panose="02020603050405020304" pitchFamily="18" charset="0"/>
                <a:cs typeface="Times New Roman" panose="02020603050405020304" pitchFamily="18" charset="0"/>
              </a:rPr>
              <a:t>Curriculum Topic:	</a:t>
            </a:r>
            <a:r>
              <a:rPr lang="en-TT" sz="3200" dirty="0" smtClean="0">
                <a:latin typeface="Times New Roman" panose="02020603050405020304" pitchFamily="18" charset="0"/>
                <a:ea typeface="Times New Roman" panose="02020603050405020304" pitchFamily="18" charset="0"/>
                <a:cs typeface="Times New Roman" panose="02020603050405020304" pitchFamily="18" charset="0"/>
              </a:rPr>
              <a:t>Ethics and Social Responsibility</a:t>
            </a:r>
          </a:p>
          <a:p>
            <a:r>
              <a:rPr lang="en-TT"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TT" sz="3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TT" sz="3200" dirty="0" smtClean="0">
                <a:latin typeface="Times New Roman" panose="02020603050405020304" pitchFamily="18" charset="0"/>
                <a:ea typeface="Calibri" panose="020F0502020204030204" pitchFamily="34" charset="0"/>
                <a:cs typeface="Times New Roman" panose="02020603050405020304" pitchFamily="18" charset="0"/>
              </a:rPr>
              <a:t>Unit 2 </a:t>
            </a:r>
            <a:r>
              <a:rPr lang="en-TT" sz="3200" dirty="0">
                <a:latin typeface="Times New Roman" panose="02020603050405020304" pitchFamily="18" charset="0"/>
                <a:ea typeface="Calibri" panose="020F0502020204030204" pitchFamily="34" charset="0"/>
                <a:cs typeface="Times New Roman" panose="02020603050405020304" pitchFamily="18" charset="0"/>
              </a:rPr>
              <a:t>	Module 1		</a:t>
            </a:r>
            <a:r>
              <a:rPr lang="en-TT" sz="3200" dirty="0" smtClean="0">
                <a:latin typeface="Times New Roman" panose="02020603050405020304" pitchFamily="18" charset="0"/>
                <a:ea typeface="Calibri" panose="020F0502020204030204" pitchFamily="34" charset="0"/>
                <a:cs typeface="Times New Roman" panose="02020603050405020304" pitchFamily="18" charset="0"/>
              </a:rPr>
              <a:t>Objective 4</a:t>
            </a:r>
            <a:r>
              <a:rPr lang="en-TT" sz="3200" dirty="0">
                <a:latin typeface="Times New Roman" panose="02020603050405020304" pitchFamily="18" charset="0"/>
                <a:ea typeface="Calibri" panose="020F0502020204030204" pitchFamily="34" charset="0"/>
                <a:cs typeface="Times New Roman" panose="02020603050405020304" pitchFamily="18" charset="0"/>
              </a:rPr>
              <a:t/>
            </a:r>
            <a:br>
              <a:rPr lang="en-TT" sz="3200" dirty="0">
                <a:latin typeface="Times New Roman" panose="02020603050405020304" pitchFamily="18" charset="0"/>
                <a:ea typeface="Calibri" panose="020F0502020204030204" pitchFamily="34" charset="0"/>
                <a:cs typeface="Times New Roman" panose="02020603050405020304" pitchFamily="18" charset="0"/>
              </a:rPr>
            </a:br>
            <a:endParaRPr lang="en-TT" sz="3200" dirty="0">
              <a:latin typeface="Times New Roman" panose="02020603050405020304" pitchFamily="18" charset="0"/>
              <a:ea typeface="Calibri" panose="020F0502020204030204" pitchFamily="34" charset="0"/>
              <a:cs typeface="Times New Roman" panose="02020603050405020304" pitchFamily="18" charset="0"/>
            </a:endParaRPr>
          </a:p>
          <a:p>
            <a:r>
              <a:rPr lang="en-TT" sz="3200" dirty="0">
                <a:latin typeface="Times New Roman" panose="02020603050405020304" pitchFamily="18" charset="0"/>
                <a:ea typeface="Calibri" panose="020F0502020204030204" pitchFamily="34" charset="0"/>
                <a:cs typeface="Times New Roman" panose="02020603050405020304" pitchFamily="18" charset="0"/>
              </a:rPr>
              <a:t>Key Teaching Points:</a:t>
            </a:r>
            <a:br>
              <a:rPr lang="en-TT" sz="3200" dirty="0">
                <a:latin typeface="Times New Roman" panose="02020603050405020304" pitchFamily="18" charset="0"/>
                <a:ea typeface="Calibri" panose="020F0502020204030204" pitchFamily="34" charset="0"/>
                <a:cs typeface="Times New Roman" panose="02020603050405020304" pitchFamily="18" charset="0"/>
              </a:rPr>
            </a:br>
            <a:r>
              <a:rPr lang="en-TT" sz="3200" dirty="0">
                <a:latin typeface="Times New Roman" panose="02020603050405020304" pitchFamily="18" charset="0"/>
                <a:ea typeface="Calibri" panose="020F0502020204030204" pitchFamily="34" charset="0"/>
                <a:cs typeface="Times New Roman" panose="02020603050405020304" pitchFamily="18" charset="0"/>
              </a:rPr>
              <a:t>	(a)	</a:t>
            </a:r>
            <a:r>
              <a:rPr lang="en-TT" sz="3200" dirty="0" smtClean="0">
                <a:latin typeface="Times New Roman" panose="02020603050405020304" pitchFamily="18" charset="0"/>
                <a:ea typeface="Calibri" panose="020F0502020204030204" pitchFamily="34" charset="0"/>
                <a:cs typeface="Times New Roman" panose="02020603050405020304" pitchFamily="18" charset="0"/>
              </a:rPr>
              <a:t>	Business ethics and integrity</a:t>
            </a:r>
          </a:p>
          <a:p>
            <a:r>
              <a:rPr lang="en-TT" sz="3200" dirty="0">
                <a:latin typeface="Times New Roman" panose="02020603050405020304" pitchFamily="18" charset="0"/>
                <a:cs typeface="Times New Roman" panose="02020603050405020304" pitchFamily="18" charset="0"/>
              </a:rPr>
              <a:t>	</a:t>
            </a:r>
            <a:r>
              <a:rPr lang="en-TT" sz="3200" dirty="0" smtClean="0">
                <a:latin typeface="Times New Roman" panose="02020603050405020304" pitchFamily="18" charset="0"/>
                <a:cs typeface="Times New Roman" panose="02020603050405020304" pitchFamily="18" charset="0"/>
              </a:rPr>
              <a:t>(b)	Code of ethics</a:t>
            </a:r>
          </a:p>
          <a:p>
            <a:r>
              <a:rPr lang="en-TT" sz="3200" dirty="0">
                <a:latin typeface="Times New Roman" panose="02020603050405020304" pitchFamily="18" charset="0"/>
                <a:cs typeface="Times New Roman" panose="02020603050405020304" pitchFamily="18" charset="0"/>
              </a:rPr>
              <a:t>	</a:t>
            </a:r>
            <a:r>
              <a:rPr lang="en-TT" sz="3200" dirty="0" smtClean="0">
                <a:latin typeface="Times New Roman" panose="02020603050405020304" pitchFamily="18" charset="0"/>
                <a:cs typeface="Times New Roman" panose="02020603050405020304" pitchFamily="18" charset="0"/>
              </a:rPr>
              <a:t>(c)		Business etiquette</a:t>
            </a:r>
          </a:p>
          <a:p>
            <a:r>
              <a:rPr lang="en-TT" sz="3200" dirty="0">
                <a:latin typeface="Times New Roman" panose="02020603050405020304" pitchFamily="18" charset="0"/>
                <a:cs typeface="Times New Roman" panose="02020603050405020304" pitchFamily="18" charset="0"/>
              </a:rPr>
              <a:t>	</a:t>
            </a:r>
            <a:r>
              <a:rPr lang="en-TT" sz="3200" dirty="0" smtClean="0">
                <a:latin typeface="Times New Roman" panose="02020603050405020304" pitchFamily="18" charset="0"/>
                <a:cs typeface="Times New Roman" panose="02020603050405020304" pitchFamily="18" charset="0"/>
              </a:rPr>
              <a:t>(d)	Corporate social responsibility</a:t>
            </a:r>
          </a:p>
          <a:p>
            <a:r>
              <a:rPr lang="en-TT" sz="3200" dirty="0">
                <a:latin typeface="Times New Roman" panose="02020603050405020304" pitchFamily="18" charset="0"/>
                <a:cs typeface="Times New Roman" panose="02020603050405020304" pitchFamily="18" charset="0"/>
              </a:rPr>
              <a:t>	</a:t>
            </a:r>
            <a:r>
              <a:rPr lang="en-TT" sz="3200" dirty="0" smtClean="0">
                <a:latin typeface="Times New Roman" panose="02020603050405020304" pitchFamily="18" charset="0"/>
                <a:cs typeface="Times New Roman" panose="02020603050405020304" pitchFamily="18" charset="0"/>
              </a:rPr>
              <a:t>(e)		Good corporate governance</a:t>
            </a:r>
          </a:p>
          <a:p>
            <a:r>
              <a:rPr lang="en-TT" sz="3200" dirty="0">
                <a:latin typeface="Times New Roman" panose="02020603050405020304" pitchFamily="18" charset="0"/>
                <a:cs typeface="Times New Roman" panose="02020603050405020304" pitchFamily="18" charset="0"/>
              </a:rPr>
              <a:t>	</a:t>
            </a:r>
            <a:r>
              <a:rPr lang="en-TT" sz="3200" dirty="0" smtClean="0">
                <a:latin typeface="Times New Roman" panose="02020603050405020304" pitchFamily="18" charset="0"/>
                <a:cs typeface="Times New Roman" panose="02020603050405020304" pitchFamily="18" charset="0"/>
              </a:rPr>
              <a:t>(f)		Social entrepreneurship</a:t>
            </a:r>
          </a:p>
          <a:p>
            <a:r>
              <a:rPr lang="en-TT" sz="3200" dirty="0">
                <a:latin typeface="Times New Roman" panose="02020603050405020304" pitchFamily="18" charset="0"/>
                <a:cs typeface="Times New Roman" panose="02020603050405020304" pitchFamily="18" charset="0"/>
              </a:rPr>
              <a:t>	</a:t>
            </a:r>
            <a:r>
              <a:rPr lang="en-TT" sz="3200" dirty="0" smtClean="0">
                <a:latin typeface="Times New Roman" panose="02020603050405020304" pitchFamily="18" charset="0"/>
                <a:cs typeface="Times New Roman" panose="02020603050405020304" pitchFamily="18" charset="0"/>
              </a:rPr>
              <a:t>(g)	Social Sector Actors/Non governmental organisations</a:t>
            </a:r>
            <a:endParaRPr lang="en-US" sz="3200" dirty="0"/>
          </a:p>
        </p:txBody>
      </p:sp>
      <p:sp>
        <p:nvSpPr>
          <p:cNvPr id="2" name="Footer Placeholder 1"/>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3640130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corporate governance</a:t>
            </a:r>
            <a:endParaRPr lang="en-US" dirty="0"/>
          </a:p>
        </p:txBody>
      </p:sp>
      <p:sp>
        <p:nvSpPr>
          <p:cNvPr id="3" name="Content Placeholder 2"/>
          <p:cNvSpPr>
            <a:spLocks noGrp="1"/>
          </p:cNvSpPr>
          <p:nvPr>
            <p:ph idx="1"/>
          </p:nvPr>
        </p:nvSpPr>
        <p:spPr/>
        <p:txBody>
          <a:bodyPr/>
          <a:lstStyle/>
          <a:p>
            <a:pPr marL="0" indent="0">
              <a:buNone/>
            </a:pPr>
            <a:r>
              <a:rPr lang="en-US" dirty="0" smtClean="0"/>
              <a:t>This involves disclosure and transparency in the operations of the business.  This can be aided by annual internal and external audits, completion and submission of final accounts, payment of taxes.</a:t>
            </a:r>
          </a:p>
          <a:p>
            <a:pPr marL="0" indent="0">
              <a:buNone/>
            </a:pPr>
            <a:endParaRPr lang="en-US" dirty="0"/>
          </a:p>
          <a:p>
            <a:pPr marL="0" indent="0">
              <a:buNone/>
            </a:pPr>
            <a:r>
              <a:rPr lang="en-US" dirty="0" smtClean="0"/>
              <a:t>To ensure good corporate governance sanctions, penalties and/or fines may be imposed by regulating authorities.  International Financial Reporting Standards also dictate how company accounts must be prepared.</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696841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entrepreneurship</a:t>
            </a:r>
            <a:endParaRPr lang="en-US" dirty="0"/>
          </a:p>
        </p:txBody>
      </p:sp>
      <p:sp>
        <p:nvSpPr>
          <p:cNvPr id="3" name="Content Placeholder 2"/>
          <p:cNvSpPr>
            <a:spLocks noGrp="1"/>
          </p:cNvSpPr>
          <p:nvPr>
            <p:ph idx="1"/>
          </p:nvPr>
        </p:nvSpPr>
        <p:spPr>
          <a:xfrm>
            <a:off x="1120000" y="2113613"/>
            <a:ext cx="10233800" cy="4063349"/>
          </a:xfrm>
        </p:spPr>
        <p:txBody>
          <a:bodyPr/>
          <a:lstStyle/>
          <a:p>
            <a:pPr marL="0" indent="0">
              <a:buNone/>
            </a:pPr>
            <a:r>
              <a:rPr lang="en-US" dirty="0" smtClean="0"/>
              <a:t>This involves finding solutions to societal problems.  Once a societal problem is identified, an entrepreneur comes up with an innovative/creative idea as a potential solution using a business model.  One example is Samir Lakhani and his Eco-soap project.  Leftover soap is collected from hotels and redistributed to households by disadvantaged women.  This has created jobs for women in need and provided better hygiene to needy persons.</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4461638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 2</a:t>
            </a:r>
            <a:endParaRPr lang="en-US" dirty="0"/>
          </a:p>
        </p:txBody>
      </p:sp>
      <p:sp>
        <p:nvSpPr>
          <p:cNvPr id="3" name="Content Placeholder 2"/>
          <p:cNvSpPr>
            <a:spLocks noGrp="1"/>
          </p:cNvSpPr>
          <p:nvPr>
            <p:ph idx="1"/>
          </p:nvPr>
        </p:nvSpPr>
        <p:spPr/>
        <p:txBody>
          <a:bodyPr/>
          <a:lstStyle/>
          <a:p>
            <a:pPr marL="514350" indent="-514350">
              <a:buAutoNum type="arabicPeriod"/>
            </a:pPr>
            <a:r>
              <a:rPr lang="en-US" dirty="0" smtClean="0"/>
              <a:t>Develop a brochure for young entrepreneurs that outlines workplace etiquette.  Ensure to include the different types of workplace etiquette.</a:t>
            </a:r>
          </a:p>
          <a:p>
            <a:pPr marL="514350" indent="-514350">
              <a:buAutoNum type="arabicPeriod"/>
            </a:pPr>
            <a:endParaRPr lang="en-US" dirty="0"/>
          </a:p>
          <a:p>
            <a:pPr marL="514350" indent="-514350">
              <a:buAutoNum type="arabicPeriod"/>
            </a:pPr>
            <a:r>
              <a:rPr lang="en-US" dirty="0" smtClean="0"/>
              <a:t>Share your brochure with a friend for constructive criticism.</a:t>
            </a:r>
          </a:p>
          <a:p>
            <a:pPr marL="514350" indent="-514350">
              <a:buAutoNum type="arabicPeriod"/>
            </a:pPr>
            <a:endParaRPr lang="en-US" dirty="0"/>
          </a:p>
          <a:p>
            <a:pPr marL="514350" indent="-514350">
              <a:buAutoNum type="arabicPeriod"/>
            </a:pPr>
            <a:r>
              <a:rPr lang="en-US" dirty="0" smtClean="0"/>
              <a:t>Determine whether you can become a social entrepreneur by using your brochure.</a:t>
            </a:r>
          </a:p>
          <a:p>
            <a:pPr marL="514350" indent="-514350">
              <a:buAutoNum type="arabicPeriod"/>
            </a:pP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774680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83990"/>
          </a:xfrm>
        </p:spPr>
        <p:txBody>
          <a:bodyPr>
            <a:normAutofit fontScale="90000"/>
          </a:bodyPr>
          <a:lstStyle/>
          <a:p>
            <a:r>
              <a:rPr lang="en-US" dirty="0" smtClean="0"/>
              <a:t>Social sector actors/non governmental </a:t>
            </a:r>
            <a:r>
              <a:rPr lang="en-US" dirty="0" err="1" smtClean="0"/>
              <a:t>organisations</a:t>
            </a:r>
            <a:endParaRPr lang="en-US" dirty="0"/>
          </a:p>
        </p:txBody>
      </p:sp>
      <p:sp>
        <p:nvSpPr>
          <p:cNvPr id="3" name="Content Placeholder 2"/>
          <p:cNvSpPr>
            <a:spLocks noGrp="1"/>
          </p:cNvSpPr>
          <p:nvPr>
            <p:ph idx="1"/>
          </p:nvPr>
        </p:nvSpPr>
        <p:spPr>
          <a:xfrm>
            <a:off x="838200" y="1798821"/>
            <a:ext cx="10854128" cy="4676930"/>
          </a:xfrm>
        </p:spPr>
        <p:txBody>
          <a:bodyPr>
            <a:normAutofit fontScale="92500" lnSpcReduction="10000"/>
          </a:bodyPr>
          <a:lstStyle/>
          <a:p>
            <a:pPr marL="0" indent="0">
              <a:buNone/>
            </a:pPr>
            <a:r>
              <a:rPr lang="en-US" dirty="0" smtClean="0"/>
              <a:t>These are private individuals or </a:t>
            </a:r>
            <a:r>
              <a:rPr lang="en-US" dirty="0" err="1" smtClean="0"/>
              <a:t>organisations</a:t>
            </a:r>
            <a:r>
              <a:rPr lang="en-US" dirty="0" smtClean="0"/>
              <a:t> that work towards a common goal with no intention to make profits.  It can involve fund-raising, sponsorship or income generation to be used to fund the projects.  These projects aim to reduce poverty, protect the environment, improve communities etc.</a:t>
            </a:r>
          </a:p>
          <a:p>
            <a:pPr marL="0" indent="0">
              <a:buNone/>
            </a:pPr>
            <a:endParaRPr lang="en-US" dirty="0"/>
          </a:p>
          <a:p>
            <a:pPr marL="0" indent="0">
              <a:buNone/>
            </a:pPr>
            <a:r>
              <a:rPr lang="en-US" dirty="0" smtClean="0"/>
              <a:t>Examples include</a:t>
            </a:r>
          </a:p>
          <a:p>
            <a:pPr marL="514350" indent="-514350">
              <a:buAutoNum type="arabicPeriod"/>
            </a:pPr>
            <a:r>
              <a:rPr lang="en-US" dirty="0" smtClean="0"/>
              <a:t>Adult Literacy Tutors Association of Trinidad and Tobago (ALTA)</a:t>
            </a:r>
          </a:p>
          <a:p>
            <a:pPr marL="514350" indent="-514350">
              <a:buAutoNum type="arabicPeriod"/>
            </a:pPr>
            <a:r>
              <a:rPr lang="en-US" dirty="0" smtClean="0"/>
              <a:t>Kids In Need of Direction (KIND)</a:t>
            </a:r>
          </a:p>
          <a:p>
            <a:pPr marL="514350" indent="-514350">
              <a:buAutoNum type="arabicPeriod"/>
            </a:pPr>
            <a:r>
              <a:rPr lang="en-US" dirty="0" smtClean="0"/>
              <a:t>T&amp;T Cancer Society</a:t>
            </a:r>
          </a:p>
          <a:p>
            <a:pPr marL="514350" indent="-514350">
              <a:buAutoNum type="arabicPeriod"/>
            </a:pPr>
            <a:r>
              <a:rPr lang="en-US" dirty="0" smtClean="0"/>
              <a:t>Moms for Literacy</a:t>
            </a:r>
          </a:p>
          <a:p>
            <a:pPr marL="514350" indent="-514350">
              <a:buAutoNum type="arabicPeriod"/>
            </a:pPr>
            <a:r>
              <a:rPr lang="en-US" dirty="0" smtClean="0"/>
              <a:t>Vision on Mission</a:t>
            </a:r>
          </a:p>
          <a:p>
            <a:pPr marL="514350" indent="-514350">
              <a:buAutoNum type="arabicPeriod"/>
            </a:pP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9009186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 3</a:t>
            </a:r>
            <a:endParaRPr lang="en-US" dirty="0"/>
          </a:p>
        </p:txBody>
      </p:sp>
      <p:sp>
        <p:nvSpPr>
          <p:cNvPr id="3" name="Content Placeholder 2"/>
          <p:cNvSpPr>
            <a:spLocks noGrp="1"/>
          </p:cNvSpPr>
          <p:nvPr>
            <p:ph idx="1"/>
          </p:nvPr>
        </p:nvSpPr>
        <p:spPr>
          <a:xfrm>
            <a:off x="1120000" y="1993691"/>
            <a:ext cx="10233800" cy="4183271"/>
          </a:xfrm>
        </p:spPr>
        <p:txBody>
          <a:bodyPr/>
          <a:lstStyle/>
          <a:p>
            <a:pPr marL="465138" indent="-465138">
              <a:buAutoNum type="arabicPeriod"/>
            </a:pPr>
            <a:r>
              <a:rPr lang="en-US" dirty="0" smtClean="0"/>
              <a:t>Make a list of 10 social entrepreneurs.  You may use this link to compile your list. </a:t>
            </a:r>
            <a:r>
              <a:rPr lang="en-US" dirty="0" smtClean="0">
                <a:hlinkClick r:id="rId2"/>
              </a:rPr>
              <a:t>https</a:t>
            </a:r>
            <a:r>
              <a:rPr lang="en-US" dirty="0">
                <a:hlinkClick r:id="rId2"/>
              </a:rPr>
              <a:t>://</a:t>
            </a:r>
            <a:r>
              <a:rPr lang="en-US" dirty="0" smtClean="0">
                <a:hlinkClick r:id="rId2"/>
              </a:rPr>
              <a:t>www.investopedia.com/articles/investing/092515/10-most-successful-social-entrepreneurs.asp</a:t>
            </a:r>
            <a:endParaRPr lang="en-US" dirty="0" smtClean="0"/>
          </a:p>
          <a:p>
            <a:pPr marL="465138" indent="-465138">
              <a:buNone/>
            </a:pPr>
            <a:endParaRPr lang="en-US" dirty="0" smtClean="0"/>
          </a:p>
          <a:p>
            <a:pPr marL="465138" indent="-465138">
              <a:buNone/>
            </a:pPr>
            <a:r>
              <a:rPr lang="en-US" dirty="0" smtClean="0"/>
              <a:t>2.	Assess how these social entrepreneurs have used a novel business idea to champion a worthy cause.</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7862019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ethics and integrity</a:t>
            </a:r>
            <a:endParaRPr lang="en-US" dirty="0"/>
          </a:p>
        </p:txBody>
      </p:sp>
      <p:sp>
        <p:nvSpPr>
          <p:cNvPr id="3" name="Content Placeholder 2"/>
          <p:cNvSpPr>
            <a:spLocks noGrp="1"/>
          </p:cNvSpPr>
          <p:nvPr>
            <p:ph idx="1"/>
          </p:nvPr>
        </p:nvSpPr>
        <p:spPr>
          <a:xfrm>
            <a:off x="838200" y="1825625"/>
            <a:ext cx="10515600" cy="4351338"/>
          </a:xfrm>
        </p:spPr>
        <p:txBody>
          <a:bodyPr>
            <a:normAutofit/>
          </a:bodyPr>
          <a:lstStyle/>
          <a:p>
            <a:pPr marL="0" indent="0">
              <a:buNone/>
            </a:pPr>
            <a:r>
              <a:rPr lang="en-US" dirty="0" smtClean="0"/>
              <a:t>This refers to the Core Values that a business has.  It is drawn up collectively by employees so that everyone follows the guidelines.  It involves having some kind of moral values in execution of business functions.  It involves demonstrating what your business stands for.</a:t>
            </a:r>
          </a:p>
          <a:p>
            <a:pPr marL="0" indent="0">
              <a:buNone/>
            </a:pPr>
            <a:endParaRPr lang="en-US" dirty="0"/>
          </a:p>
          <a:p>
            <a:pPr marL="0" indent="0">
              <a:buNone/>
            </a:pPr>
            <a:r>
              <a:rPr lang="en-US" dirty="0" smtClean="0"/>
              <a:t>Examples include</a:t>
            </a:r>
          </a:p>
          <a:p>
            <a:pPr marL="514350" indent="-514350">
              <a:buAutoNum type="arabicPeriod"/>
            </a:pPr>
            <a:r>
              <a:rPr lang="en-US" dirty="0" smtClean="0"/>
              <a:t>Goods and services of an acceptable standard/quality</a:t>
            </a:r>
          </a:p>
          <a:p>
            <a:pPr marL="514350" indent="-514350">
              <a:buAutoNum type="arabicPeriod"/>
            </a:pPr>
            <a:r>
              <a:rPr lang="en-US" dirty="0" smtClean="0"/>
              <a:t>Treating all customers equally</a:t>
            </a:r>
          </a:p>
          <a:p>
            <a:pPr marL="514350" indent="-514350">
              <a:buAutoNum type="arabicPeriod"/>
            </a:pPr>
            <a:r>
              <a:rPr lang="en-US" dirty="0" smtClean="0"/>
              <a:t>Being truthful about business operations</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9436819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 More</a:t>
            </a:r>
            <a:endParaRPr lang="en-US" dirty="0"/>
          </a:p>
        </p:txBody>
      </p:sp>
      <p:sp>
        <p:nvSpPr>
          <p:cNvPr id="3" name="Content Placeholder 2"/>
          <p:cNvSpPr>
            <a:spLocks noGrp="1"/>
          </p:cNvSpPr>
          <p:nvPr>
            <p:ph idx="1"/>
          </p:nvPr>
        </p:nvSpPr>
        <p:spPr/>
        <p:txBody>
          <a:bodyPr/>
          <a:lstStyle/>
          <a:p>
            <a:endParaRPr lang="en-US" dirty="0" smtClean="0"/>
          </a:p>
          <a:p>
            <a:pPr marL="0" indent="0">
              <a:buNone/>
            </a:pPr>
            <a:r>
              <a:rPr lang="en-US" dirty="0" smtClean="0"/>
              <a:t>Click on the following link to learn more about business ethics and integrity.</a:t>
            </a:r>
          </a:p>
          <a:p>
            <a:pPr marL="0" indent="0">
              <a:buNone/>
            </a:pPr>
            <a:endParaRPr lang="en-US" dirty="0"/>
          </a:p>
          <a:p>
            <a:r>
              <a:rPr lang="en-US" dirty="0">
                <a:hlinkClick r:id="rId2"/>
              </a:rPr>
              <a:t>https://www.bing.com/videos/search?q=business+ethics+and+integrity&amp;&amp;view=detail&amp;mid=5CA10B20C38A18B47E835CA10B20C38A18B47E83&amp;&amp;FORM=VRDGAR</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8377179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 of ethics</a:t>
            </a:r>
            <a:endParaRPr lang="en-US" dirty="0"/>
          </a:p>
        </p:txBody>
      </p:sp>
      <p:sp>
        <p:nvSpPr>
          <p:cNvPr id="3" name="Content Placeholder 2"/>
          <p:cNvSpPr>
            <a:spLocks noGrp="1"/>
          </p:cNvSpPr>
          <p:nvPr>
            <p:ph idx="1"/>
          </p:nvPr>
        </p:nvSpPr>
        <p:spPr>
          <a:xfrm>
            <a:off x="704538" y="1558976"/>
            <a:ext cx="10649262" cy="4886793"/>
          </a:xfrm>
        </p:spPr>
        <p:txBody>
          <a:bodyPr>
            <a:normAutofit fontScale="92500" lnSpcReduction="20000"/>
          </a:bodyPr>
          <a:lstStyle/>
          <a:p>
            <a:pPr marL="0" indent="0">
              <a:buNone/>
            </a:pPr>
            <a:r>
              <a:rPr lang="en-US" dirty="0" smtClean="0"/>
              <a:t>This refers to guiding principles by which a business operates.  It is often documented as company policies and may include the following:</a:t>
            </a:r>
          </a:p>
          <a:p>
            <a:pPr marL="0" indent="0">
              <a:buNone/>
            </a:pPr>
            <a:endParaRPr lang="en-US" dirty="0"/>
          </a:p>
          <a:p>
            <a:pPr marL="514350" indent="-514350">
              <a:buAutoNum type="arabicPeriod"/>
            </a:pPr>
            <a:r>
              <a:rPr lang="en-US" dirty="0" smtClean="0"/>
              <a:t>Code of conduct – dress code, discrimination</a:t>
            </a:r>
          </a:p>
          <a:p>
            <a:pPr marL="514350" indent="-514350">
              <a:buAutoNum type="arabicPeriod"/>
            </a:pPr>
            <a:r>
              <a:rPr lang="en-US" dirty="0" smtClean="0"/>
              <a:t>Anti-fraud Policy – disclosure of untoward practices</a:t>
            </a:r>
          </a:p>
          <a:p>
            <a:pPr marL="514350" indent="-514350">
              <a:buAutoNum type="arabicPeriod"/>
            </a:pPr>
            <a:r>
              <a:rPr lang="en-US" dirty="0" smtClean="0"/>
              <a:t>Operational policy – how to access company services</a:t>
            </a:r>
          </a:p>
          <a:p>
            <a:pPr marL="514350" indent="-514350">
              <a:buAutoNum type="arabicPeriod"/>
            </a:pPr>
            <a:r>
              <a:rPr lang="en-US" dirty="0" smtClean="0"/>
              <a:t>Delegated Authority Policy – who has authority for business functions</a:t>
            </a:r>
          </a:p>
          <a:p>
            <a:pPr marL="514350" indent="-514350">
              <a:buAutoNum type="arabicPeriod"/>
            </a:pPr>
            <a:r>
              <a:rPr lang="en-US" dirty="0" smtClean="0"/>
              <a:t>Fixed Asset Disposal Policy – proper measures for disposal</a:t>
            </a:r>
          </a:p>
          <a:p>
            <a:pPr marL="514350" indent="-514350">
              <a:buAutoNum type="arabicPeriod"/>
            </a:pPr>
            <a:r>
              <a:rPr lang="en-US" dirty="0" smtClean="0"/>
              <a:t>Human Resource Policy – recruitment, termination, promotion</a:t>
            </a:r>
          </a:p>
          <a:p>
            <a:pPr marL="514350" indent="-514350">
              <a:buAutoNum type="arabicPeriod"/>
            </a:pPr>
            <a:r>
              <a:rPr lang="en-US" dirty="0" smtClean="0"/>
              <a:t>Procurement Policy – tendering process</a:t>
            </a:r>
          </a:p>
          <a:p>
            <a:pPr marL="514350" indent="-514350">
              <a:buAutoNum type="arabicPeriod"/>
            </a:pPr>
            <a:r>
              <a:rPr lang="en-US" dirty="0" smtClean="0"/>
              <a:t>Whistleblowing Policy – allegations of impropriety</a:t>
            </a:r>
          </a:p>
          <a:p>
            <a:pPr marL="514350" indent="-514350">
              <a:buAutoNum type="arabicPeriod"/>
            </a:pPr>
            <a:r>
              <a:rPr lang="en-US" dirty="0" smtClean="0"/>
              <a:t>Risk Management Policy – how to deal with risk</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0840515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39019"/>
          </a:xfrm>
        </p:spPr>
        <p:txBody>
          <a:bodyPr/>
          <a:lstStyle/>
          <a:p>
            <a:r>
              <a:rPr lang="en-US" dirty="0" smtClean="0"/>
              <a:t>Activity 1</a:t>
            </a:r>
            <a:endParaRPr lang="en-US" dirty="0"/>
          </a:p>
        </p:txBody>
      </p:sp>
      <p:sp>
        <p:nvSpPr>
          <p:cNvPr id="3" name="Content Placeholder 2"/>
          <p:cNvSpPr>
            <a:spLocks noGrp="1"/>
          </p:cNvSpPr>
          <p:nvPr>
            <p:ph idx="1"/>
          </p:nvPr>
        </p:nvSpPr>
        <p:spPr>
          <a:xfrm>
            <a:off x="838200" y="1304144"/>
            <a:ext cx="10515600" cy="5291528"/>
          </a:xfrm>
        </p:spPr>
        <p:txBody>
          <a:bodyPr>
            <a:normAutofit fontScale="70000" lnSpcReduction="20000"/>
          </a:bodyPr>
          <a:lstStyle/>
          <a:p>
            <a:pPr marL="465138" indent="-465138">
              <a:lnSpc>
                <a:spcPct val="120000"/>
              </a:lnSpc>
              <a:spcBef>
                <a:spcPts val="600"/>
              </a:spcBef>
              <a:buAutoNum type="arabicPeriod"/>
            </a:pPr>
            <a:r>
              <a:rPr lang="en-US" sz="2900" dirty="0" smtClean="0">
                <a:latin typeface="+mj-lt"/>
                <a:cs typeface="Times New Roman" panose="02020603050405020304" pitchFamily="18" charset="0"/>
              </a:rPr>
              <a:t>List three values that demonstrate business ethics and integrity by an </a:t>
            </a:r>
            <a:r>
              <a:rPr lang="en-US" sz="2900" dirty="0" err="1" smtClean="0">
                <a:latin typeface="+mj-lt"/>
                <a:cs typeface="Times New Roman" panose="02020603050405020304" pitchFamily="18" charset="0"/>
              </a:rPr>
              <a:t>organisation</a:t>
            </a:r>
            <a:r>
              <a:rPr lang="en-US" sz="2900" dirty="0" smtClean="0">
                <a:latin typeface="+mj-lt"/>
                <a:cs typeface="Times New Roman" panose="02020603050405020304" pitchFamily="18" charset="0"/>
              </a:rPr>
              <a:t>.</a:t>
            </a:r>
          </a:p>
          <a:p>
            <a:pPr marL="0" indent="0">
              <a:lnSpc>
                <a:spcPct val="120000"/>
              </a:lnSpc>
              <a:spcBef>
                <a:spcPts val="600"/>
              </a:spcBef>
              <a:buNone/>
            </a:pPr>
            <a:endParaRPr lang="en-US" sz="2900" dirty="0" smtClean="0">
              <a:latin typeface="+mj-lt"/>
              <a:cs typeface="Times New Roman" panose="02020603050405020304" pitchFamily="18" charset="0"/>
            </a:endParaRPr>
          </a:p>
          <a:p>
            <a:pPr marL="465138" indent="-465138">
              <a:lnSpc>
                <a:spcPct val="120000"/>
              </a:lnSpc>
              <a:spcBef>
                <a:spcPts val="600"/>
              </a:spcBef>
              <a:buNone/>
            </a:pPr>
            <a:r>
              <a:rPr lang="en-US" sz="2900" dirty="0" smtClean="0">
                <a:latin typeface="+mj-lt"/>
                <a:cs typeface="Times New Roman" panose="02020603050405020304" pitchFamily="18" charset="0"/>
              </a:rPr>
              <a:t>	Having goods </a:t>
            </a:r>
            <a:r>
              <a:rPr lang="en-US" sz="2900" dirty="0">
                <a:latin typeface="+mj-lt"/>
                <a:cs typeface="Times New Roman" panose="02020603050405020304" pitchFamily="18" charset="0"/>
              </a:rPr>
              <a:t>and services of an acceptable </a:t>
            </a:r>
            <a:r>
              <a:rPr lang="en-US" sz="2900" dirty="0" smtClean="0">
                <a:latin typeface="+mj-lt"/>
                <a:cs typeface="Times New Roman" panose="02020603050405020304" pitchFamily="18" charset="0"/>
              </a:rPr>
              <a:t>standard/quality</a:t>
            </a:r>
          </a:p>
          <a:p>
            <a:pPr marL="465138" indent="-465138">
              <a:lnSpc>
                <a:spcPct val="120000"/>
              </a:lnSpc>
              <a:spcBef>
                <a:spcPts val="600"/>
              </a:spcBef>
              <a:buNone/>
            </a:pPr>
            <a:r>
              <a:rPr lang="en-US" sz="2900" dirty="0">
                <a:latin typeface="+mj-lt"/>
                <a:cs typeface="Times New Roman" panose="02020603050405020304" pitchFamily="18" charset="0"/>
              </a:rPr>
              <a:t>	</a:t>
            </a:r>
            <a:r>
              <a:rPr lang="en-US" sz="2900" dirty="0" smtClean="0">
                <a:latin typeface="+mj-lt"/>
                <a:cs typeface="Times New Roman" panose="02020603050405020304" pitchFamily="18" charset="0"/>
              </a:rPr>
              <a:t>Treating </a:t>
            </a:r>
            <a:r>
              <a:rPr lang="en-US" sz="2900" dirty="0">
                <a:latin typeface="+mj-lt"/>
                <a:cs typeface="Times New Roman" panose="02020603050405020304" pitchFamily="18" charset="0"/>
              </a:rPr>
              <a:t>all customers </a:t>
            </a:r>
            <a:r>
              <a:rPr lang="en-US" sz="2900" dirty="0" smtClean="0">
                <a:latin typeface="+mj-lt"/>
                <a:cs typeface="Times New Roman" panose="02020603050405020304" pitchFamily="18" charset="0"/>
              </a:rPr>
              <a:t>equally</a:t>
            </a:r>
          </a:p>
          <a:p>
            <a:pPr marL="465138" indent="-465138">
              <a:lnSpc>
                <a:spcPct val="120000"/>
              </a:lnSpc>
              <a:spcBef>
                <a:spcPts val="600"/>
              </a:spcBef>
              <a:buNone/>
            </a:pPr>
            <a:r>
              <a:rPr lang="en-US" sz="2900" dirty="0">
                <a:latin typeface="+mj-lt"/>
                <a:cs typeface="Times New Roman" panose="02020603050405020304" pitchFamily="18" charset="0"/>
              </a:rPr>
              <a:t>	</a:t>
            </a:r>
            <a:r>
              <a:rPr lang="en-US" sz="2900" dirty="0" smtClean="0">
                <a:latin typeface="+mj-lt"/>
                <a:cs typeface="Times New Roman" panose="02020603050405020304" pitchFamily="18" charset="0"/>
              </a:rPr>
              <a:t>Being </a:t>
            </a:r>
            <a:r>
              <a:rPr lang="en-US" sz="2900" dirty="0">
                <a:latin typeface="+mj-lt"/>
                <a:cs typeface="Times New Roman" panose="02020603050405020304" pitchFamily="18" charset="0"/>
              </a:rPr>
              <a:t>truthful about business </a:t>
            </a:r>
            <a:r>
              <a:rPr lang="en-US" sz="2900" dirty="0" smtClean="0">
                <a:latin typeface="+mj-lt"/>
                <a:cs typeface="Times New Roman" panose="02020603050405020304" pitchFamily="18" charset="0"/>
              </a:rPr>
              <a:t>operations</a:t>
            </a:r>
          </a:p>
          <a:p>
            <a:pPr marL="465138" indent="-465138">
              <a:lnSpc>
                <a:spcPct val="120000"/>
              </a:lnSpc>
              <a:spcBef>
                <a:spcPts val="600"/>
              </a:spcBef>
              <a:buNone/>
            </a:pPr>
            <a:endParaRPr lang="en-US" sz="2900" dirty="0">
              <a:latin typeface="+mj-lt"/>
              <a:cs typeface="Times New Roman" panose="02020603050405020304" pitchFamily="18" charset="0"/>
            </a:endParaRPr>
          </a:p>
          <a:p>
            <a:pPr marL="465138" indent="-465138">
              <a:lnSpc>
                <a:spcPct val="120000"/>
              </a:lnSpc>
              <a:spcBef>
                <a:spcPts val="600"/>
              </a:spcBef>
              <a:buAutoNum type="arabicPeriod" startAt="2"/>
            </a:pPr>
            <a:r>
              <a:rPr lang="en-US" sz="2900" dirty="0" smtClean="0">
                <a:latin typeface="+mj-lt"/>
                <a:cs typeface="Times New Roman" panose="02020603050405020304" pitchFamily="18" charset="0"/>
              </a:rPr>
              <a:t>Identify three policies that a business can develop to ensure adherence to a code of ethics.</a:t>
            </a:r>
          </a:p>
          <a:p>
            <a:pPr marL="0" indent="0">
              <a:lnSpc>
                <a:spcPct val="120000"/>
              </a:lnSpc>
              <a:spcBef>
                <a:spcPts val="600"/>
              </a:spcBef>
              <a:buNone/>
            </a:pPr>
            <a:endParaRPr lang="en-US" sz="2900" dirty="0" smtClean="0">
              <a:latin typeface="+mj-lt"/>
              <a:cs typeface="Times New Roman" panose="02020603050405020304" pitchFamily="18" charset="0"/>
            </a:endParaRPr>
          </a:p>
          <a:p>
            <a:pPr marL="465138" indent="-465138">
              <a:lnSpc>
                <a:spcPct val="120000"/>
              </a:lnSpc>
              <a:spcBef>
                <a:spcPts val="600"/>
              </a:spcBef>
              <a:buNone/>
            </a:pPr>
            <a:r>
              <a:rPr lang="en-US" sz="2900" dirty="0" smtClean="0">
                <a:latin typeface="+mj-lt"/>
                <a:cs typeface="Times New Roman" panose="02020603050405020304" pitchFamily="18" charset="0"/>
              </a:rPr>
              <a:t>	Code </a:t>
            </a:r>
            <a:r>
              <a:rPr lang="en-US" sz="2900" dirty="0">
                <a:latin typeface="+mj-lt"/>
                <a:cs typeface="Times New Roman" panose="02020603050405020304" pitchFamily="18" charset="0"/>
              </a:rPr>
              <a:t>of conduct – dress code, </a:t>
            </a:r>
            <a:r>
              <a:rPr lang="en-US" sz="2900" dirty="0" smtClean="0">
                <a:latin typeface="+mj-lt"/>
                <a:cs typeface="Times New Roman" panose="02020603050405020304" pitchFamily="18" charset="0"/>
              </a:rPr>
              <a:t>discrimination, Anti-fraud </a:t>
            </a:r>
            <a:r>
              <a:rPr lang="en-US" sz="2900" dirty="0">
                <a:latin typeface="+mj-lt"/>
                <a:cs typeface="Times New Roman" panose="02020603050405020304" pitchFamily="18" charset="0"/>
              </a:rPr>
              <a:t>Policy – disclosure of untoward </a:t>
            </a:r>
            <a:r>
              <a:rPr lang="en-US" sz="2900" dirty="0" smtClean="0">
                <a:latin typeface="+mj-lt"/>
                <a:cs typeface="Times New Roman" panose="02020603050405020304" pitchFamily="18" charset="0"/>
              </a:rPr>
              <a:t>practices, Operational </a:t>
            </a:r>
            <a:r>
              <a:rPr lang="en-US" sz="2900" dirty="0">
                <a:latin typeface="+mj-lt"/>
                <a:cs typeface="Times New Roman" panose="02020603050405020304" pitchFamily="18" charset="0"/>
              </a:rPr>
              <a:t>policy – how to access company </a:t>
            </a:r>
            <a:r>
              <a:rPr lang="en-US" sz="2900" dirty="0" smtClean="0">
                <a:latin typeface="+mj-lt"/>
                <a:cs typeface="Times New Roman" panose="02020603050405020304" pitchFamily="18" charset="0"/>
              </a:rPr>
              <a:t>services, Delegated </a:t>
            </a:r>
            <a:r>
              <a:rPr lang="en-US" sz="2900" dirty="0">
                <a:latin typeface="+mj-lt"/>
                <a:cs typeface="Times New Roman" panose="02020603050405020304" pitchFamily="18" charset="0"/>
              </a:rPr>
              <a:t>Authority Policy – who has authority for business </a:t>
            </a:r>
            <a:r>
              <a:rPr lang="en-US" sz="2900" dirty="0" smtClean="0">
                <a:latin typeface="+mj-lt"/>
                <a:cs typeface="Times New Roman" panose="02020603050405020304" pitchFamily="18" charset="0"/>
              </a:rPr>
              <a:t>functions, Fixed </a:t>
            </a:r>
            <a:r>
              <a:rPr lang="en-US" sz="2900" dirty="0">
                <a:latin typeface="+mj-lt"/>
                <a:cs typeface="Times New Roman" panose="02020603050405020304" pitchFamily="18" charset="0"/>
              </a:rPr>
              <a:t>Asset Disposal Policy – proper measures for </a:t>
            </a:r>
            <a:r>
              <a:rPr lang="en-US" sz="2900" dirty="0" smtClean="0">
                <a:latin typeface="+mj-lt"/>
                <a:cs typeface="Times New Roman" panose="02020603050405020304" pitchFamily="18" charset="0"/>
              </a:rPr>
              <a:t>disposal, Human </a:t>
            </a:r>
            <a:r>
              <a:rPr lang="en-US" sz="2900" dirty="0">
                <a:latin typeface="+mj-lt"/>
                <a:cs typeface="Times New Roman" panose="02020603050405020304" pitchFamily="18" charset="0"/>
              </a:rPr>
              <a:t>Resource Policy – recruitment, termination, </a:t>
            </a:r>
            <a:r>
              <a:rPr lang="en-US" sz="2900" dirty="0" smtClean="0">
                <a:latin typeface="+mj-lt"/>
                <a:cs typeface="Times New Roman" panose="02020603050405020304" pitchFamily="18" charset="0"/>
              </a:rPr>
              <a:t>promotion, Procurement </a:t>
            </a:r>
            <a:r>
              <a:rPr lang="en-US" sz="2900" dirty="0">
                <a:latin typeface="+mj-lt"/>
                <a:cs typeface="Times New Roman" panose="02020603050405020304" pitchFamily="18" charset="0"/>
              </a:rPr>
              <a:t>Policy – tendering </a:t>
            </a:r>
            <a:r>
              <a:rPr lang="en-US" sz="2900" dirty="0" smtClean="0">
                <a:latin typeface="+mj-lt"/>
                <a:cs typeface="Times New Roman" panose="02020603050405020304" pitchFamily="18" charset="0"/>
              </a:rPr>
              <a:t>process, Whistleblowing </a:t>
            </a:r>
            <a:r>
              <a:rPr lang="en-US" sz="2900" dirty="0">
                <a:latin typeface="+mj-lt"/>
                <a:cs typeface="Times New Roman" panose="02020603050405020304" pitchFamily="18" charset="0"/>
              </a:rPr>
              <a:t>Policy – allegations of </a:t>
            </a:r>
            <a:r>
              <a:rPr lang="en-US" sz="2900" dirty="0" smtClean="0">
                <a:latin typeface="+mj-lt"/>
                <a:cs typeface="Times New Roman" panose="02020603050405020304" pitchFamily="18" charset="0"/>
              </a:rPr>
              <a:t>impropriety, Risk </a:t>
            </a:r>
            <a:r>
              <a:rPr lang="en-US" sz="2900" dirty="0">
                <a:latin typeface="+mj-lt"/>
                <a:cs typeface="Times New Roman" panose="02020603050405020304" pitchFamily="18" charset="0"/>
              </a:rPr>
              <a:t>Management Policy – how to deal with risk</a:t>
            </a:r>
          </a:p>
          <a:p>
            <a:pPr marL="457200" lvl="1" indent="0">
              <a:lnSpc>
                <a:spcPct val="120000"/>
              </a:lnSpc>
              <a:spcBef>
                <a:spcPts val="600"/>
              </a:spcBef>
              <a:buNone/>
            </a:pPr>
            <a:endParaRPr lang="en-US" dirty="0" smtClean="0">
              <a:latin typeface="Times New Roman" panose="02020603050405020304" pitchFamily="18" charset="0"/>
              <a:cs typeface="Times New Roman" panose="02020603050405020304" pitchFamily="18" charset="0"/>
            </a:endParaRPr>
          </a:p>
          <a:p>
            <a:pPr marL="0" indent="0">
              <a:lnSpc>
                <a:spcPct val="120000"/>
              </a:lnSpc>
              <a:spcBef>
                <a:spcPts val="600"/>
              </a:spcBef>
              <a:buNone/>
            </a:pPr>
            <a:endParaRPr lang="en-US"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815011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8" end="8"/>
                                            </p:txEl>
                                          </p:spTgt>
                                        </p:tgtEl>
                                        <p:attrNameLst>
                                          <p:attrName>style.visibility</p:attrName>
                                        </p:attrNameLst>
                                      </p:cBhvr>
                                      <p:to>
                                        <p:strVal val="visible"/>
                                      </p:to>
                                    </p:set>
                                    <p:animEffect transition="in" filter="fade">
                                      <p:cBhvr>
                                        <p:cTn id="24" dur="1000"/>
                                        <p:tgtEl>
                                          <p:spTgt spid="3">
                                            <p:txEl>
                                              <p:pRg st="8" end="8"/>
                                            </p:txEl>
                                          </p:spTgt>
                                        </p:tgtEl>
                                      </p:cBhvr>
                                    </p:animEffect>
                                    <p:anim calcmode="lin" valueType="num">
                                      <p:cBhvr>
                                        <p:cTn id="2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etiquette</a:t>
            </a:r>
            <a:endParaRPr lang="en-US" dirty="0"/>
          </a:p>
        </p:txBody>
      </p:sp>
      <p:sp>
        <p:nvSpPr>
          <p:cNvPr id="3" name="Content Placeholder 2"/>
          <p:cNvSpPr>
            <a:spLocks noGrp="1"/>
          </p:cNvSpPr>
          <p:nvPr>
            <p:ph idx="1"/>
          </p:nvPr>
        </p:nvSpPr>
        <p:spPr>
          <a:xfrm>
            <a:off x="838199" y="1690688"/>
            <a:ext cx="10944069" cy="4964945"/>
          </a:xfrm>
        </p:spPr>
        <p:txBody>
          <a:bodyPr>
            <a:normAutofit fontScale="92500" lnSpcReduction="10000"/>
          </a:bodyPr>
          <a:lstStyle/>
          <a:p>
            <a:r>
              <a:rPr lang="en-US" dirty="0" smtClean="0"/>
              <a:t>National Protocols </a:t>
            </a:r>
          </a:p>
          <a:p>
            <a:pPr lvl="1"/>
            <a:r>
              <a:rPr lang="en-US" dirty="0" smtClean="0">
                <a:hlinkClick r:id="rId2"/>
              </a:rPr>
              <a:t>https</a:t>
            </a:r>
            <a:r>
              <a:rPr lang="en-US" dirty="0">
                <a:hlinkClick r:id="rId2"/>
              </a:rPr>
              <a:t>://www.nalis.gov.tt/Resources/Subject-Guide/Protocol</a:t>
            </a:r>
            <a:endParaRPr lang="en-US" dirty="0" smtClean="0"/>
          </a:p>
          <a:p>
            <a:r>
              <a:rPr lang="en-US" dirty="0" smtClean="0"/>
              <a:t>Workplace etiquette </a:t>
            </a:r>
          </a:p>
          <a:p>
            <a:pPr lvl="1"/>
            <a:r>
              <a:rPr lang="en-US" dirty="0">
                <a:hlinkClick r:id="rId3"/>
              </a:rPr>
              <a:t>https://www.northeastern.edu/graduate/blog/workplace-etiquette/</a:t>
            </a:r>
            <a:endParaRPr lang="en-US" dirty="0" smtClean="0"/>
          </a:p>
          <a:p>
            <a:r>
              <a:rPr lang="en-US" dirty="0" smtClean="0"/>
              <a:t>Table Manners and Meal etiquette</a:t>
            </a:r>
          </a:p>
          <a:p>
            <a:pPr lvl="1"/>
            <a:r>
              <a:rPr lang="en-US" dirty="0">
                <a:hlinkClick r:id="rId4"/>
              </a:rPr>
              <a:t>https://www.bing.com/videos/search?q=table+manners+and+meal+etiquette&amp;&amp;view=detail&amp;mid=C462269A65220453AED1C462269A65220453AED1&amp;&amp;FORM=VRDGAR</a:t>
            </a:r>
            <a:endParaRPr lang="en-US" dirty="0" smtClean="0"/>
          </a:p>
          <a:p>
            <a:r>
              <a:rPr lang="en-US" dirty="0" smtClean="0"/>
              <a:t>Professionalism</a:t>
            </a:r>
          </a:p>
          <a:p>
            <a:pPr lvl="1"/>
            <a:r>
              <a:rPr lang="en-US" dirty="0">
                <a:hlinkClick r:id="rId5"/>
              </a:rPr>
              <a:t>https://www.thebalancecareers.com/professionalism-526248</a:t>
            </a:r>
            <a:endParaRPr lang="en-US" dirty="0" smtClean="0"/>
          </a:p>
          <a:p>
            <a:r>
              <a:rPr lang="en-US" dirty="0" smtClean="0"/>
              <a:t>Meeting etiquette</a:t>
            </a:r>
          </a:p>
          <a:p>
            <a:pPr lvl="1"/>
            <a:r>
              <a:rPr lang="en-US" dirty="0">
                <a:hlinkClick r:id="rId6"/>
              </a:rPr>
              <a:t>https://www.managementstudyguide.com/meeting-etiquette.htm</a:t>
            </a:r>
            <a:endParaRPr lang="en-US" dirty="0" smtClean="0"/>
          </a:p>
          <a:p>
            <a:r>
              <a:rPr lang="en-US" dirty="0" smtClean="0"/>
              <a:t>Communication</a:t>
            </a:r>
          </a:p>
          <a:p>
            <a:pPr lvl="1"/>
            <a:r>
              <a:rPr lang="en-US" dirty="0">
                <a:hlinkClick r:id="rId7"/>
              </a:rPr>
              <a:t>https://csuglobal.edu/blog/make-indispensable-5-workplace-communication-strategies</a:t>
            </a:r>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6487969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396" y="415457"/>
            <a:ext cx="4648200" cy="1325563"/>
          </a:xfrm>
        </p:spPr>
        <p:txBody>
          <a:bodyPr>
            <a:normAutofit fontScale="90000"/>
          </a:bodyPr>
          <a:lstStyle/>
          <a:p>
            <a:r>
              <a:rPr lang="en-US" dirty="0" smtClean="0"/>
              <a:t>Discussion Point</a:t>
            </a:r>
            <a:endParaRPr lang="en-US" dirty="0"/>
          </a:p>
        </p:txBody>
      </p:sp>
      <p:sp>
        <p:nvSpPr>
          <p:cNvPr id="3" name="Content Placeholder 2"/>
          <p:cNvSpPr>
            <a:spLocks noGrp="1"/>
          </p:cNvSpPr>
          <p:nvPr>
            <p:ph idx="1"/>
          </p:nvPr>
        </p:nvSpPr>
        <p:spPr>
          <a:xfrm>
            <a:off x="485416" y="2173573"/>
            <a:ext cx="4701180" cy="3958393"/>
          </a:xfrm>
        </p:spPr>
        <p:txBody>
          <a:bodyPr/>
          <a:lstStyle/>
          <a:p>
            <a:pPr marL="0" indent="0">
              <a:buNone/>
            </a:pPr>
            <a:r>
              <a:rPr lang="en-US" dirty="0" smtClean="0"/>
              <a:t>How has workplace etiquette been impacted by Covid-19?</a:t>
            </a:r>
          </a:p>
          <a:p>
            <a:pPr marL="0" indent="0">
              <a:buNone/>
            </a:pPr>
            <a:endParaRPr lang="en-US" dirty="0"/>
          </a:p>
          <a:p>
            <a:pPr marL="0" indent="0">
              <a:buNone/>
            </a:pPr>
            <a:r>
              <a:rPr lang="en-US" dirty="0" smtClean="0"/>
              <a:t>Use the word cloud to aid your thoughts.</a:t>
            </a:r>
            <a:endParaRPr lang="en-US" dirty="0"/>
          </a:p>
        </p:txBody>
      </p:sp>
      <p:pic>
        <p:nvPicPr>
          <p:cNvPr id="8" name="Picture 7"/>
          <p:cNvPicPr>
            <a:picLocks noChangeAspect="1"/>
          </p:cNvPicPr>
          <p:nvPr/>
        </p:nvPicPr>
        <p:blipFill rotWithShape="1">
          <a:blip r:embed="rId2">
            <a:extLst>
              <a:ext uri="{28A0092B-C50C-407E-A947-70E740481C1C}">
                <a14:useLocalDpi xmlns:a14="http://schemas.microsoft.com/office/drawing/2010/main" val="0"/>
              </a:ext>
            </a:extLst>
          </a:blip>
          <a:srcRect l="21587" t="18245" r="21748" b="26261"/>
          <a:stretch/>
        </p:blipFill>
        <p:spPr>
          <a:xfrm>
            <a:off x="5657563" y="365125"/>
            <a:ext cx="6487084" cy="6290508"/>
          </a:xfrm>
          <a:prstGeom prst="rect">
            <a:avLst/>
          </a:prstGeom>
        </p:spPr>
      </p:pic>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3745034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Corporate social responsibility</a:t>
            </a:r>
            <a:endParaRPr lang="en-US" dirty="0"/>
          </a:p>
        </p:txBody>
      </p:sp>
      <p:sp>
        <p:nvSpPr>
          <p:cNvPr id="3" name="Content Placeholder 2"/>
          <p:cNvSpPr>
            <a:spLocks noGrp="1"/>
          </p:cNvSpPr>
          <p:nvPr>
            <p:ph idx="1"/>
          </p:nvPr>
        </p:nvSpPr>
        <p:spPr>
          <a:xfrm>
            <a:off x="838200" y="1798820"/>
            <a:ext cx="10515600" cy="4378143"/>
          </a:xfrm>
        </p:spPr>
        <p:txBody>
          <a:bodyPr/>
          <a:lstStyle/>
          <a:p>
            <a:pPr marL="0" indent="0">
              <a:buNone/>
            </a:pPr>
            <a:r>
              <a:rPr lang="en-US" dirty="0" smtClean="0"/>
              <a:t>This involves being accountable to society, the environment and all stakeholders.  It means ensuring that business activities do not impact negatively on others.  </a:t>
            </a:r>
          </a:p>
          <a:p>
            <a:pPr marL="0" indent="0">
              <a:buNone/>
            </a:pPr>
            <a:endParaRPr lang="en-US" dirty="0"/>
          </a:p>
          <a:p>
            <a:pPr marL="514350" indent="-514350">
              <a:buAutoNum type="arabicPeriod"/>
            </a:pPr>
            <a:r>
              <a:rPr lang="en-US" dirty="0" smtClean="0"/>
              <a:t>All-inclusive fetes in Trinidad have reduced or eliminated the use of plastic straws for their drinks.  Why do you think they have taken this decision? (see Slide 8)</a:t>
            </a:r>
          </a:p>
          <a:p>
            <a:pPr marL="514350" indent="-514350">
              <a:buAutoNum type="arabicPeriod"/>
            </a:pPr>
            <a:r>
              <a:rPr lang="en-US" dirty="0" smtClean="0"/>
              <a:t>Partygoers are given a branded cup on entry to an event.  Can you explain why? (see Slide 8)</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3805633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Points</a:t>
            </a:r>
            <a:endParaRPr lang="en-US" dirty="0"/>
          </a:p>
        </p:txBody>
      </p:sp>
      <p:sp>
        <p:nvSpPr>
          <p:cNvPr id="3" name="Content Placeholder 2"/>
          <p:cNvSpPr>
            <a:spLocks noGrp="1"/>
          </p:cNvSpPr>
          <p:nvPr>
            <p:ph idx="1"/>
          </p:nvPr>
        </p:nvSpPr>
        <p:spPr>
          <a:xfrm>
            <a:off x="1120000" y="2788169"/>
            <a:ext cx="10233800" cy="3638987"/>
          </a:xfrm>
        </p:spPr>
        <p:txBody>
          <a:bodyPr/>
          <a:lstStyle/>
          <a:p>
            <a:r>
              <a:rPr lang="en-US" dirty="0" smtClean="0"/>
              <a:t>Plastic straws contribute to environmental waste and harm wildlife.  Companies that desist from distributing plastic straws are environmentally conscious.</a:t>
            </a:r>
          </a:p>
          <a:p>
            <a:endParaRPr lang="en-US" dirty="0"/>
          </a:p>
          <a:p>
            <a:r>
              <a:rPr lang="en-US" dirty="0" smtClean="0"/>
              <a:t>Plastic or disposable cups contribute to environmental waste.  Reusable cups are more environmentally friendly.</a:t>
            </a:r>
            <a:endParaRPr lang="en-US" dirty="0"/>
          </a:p>
        </p:txBody>
      </p:sp>
      <p:pic>
        <p:nvPicPr>
          <p:cNvPr id="2050" name="Picture 2" descr="Multicolored plastic straw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69792" y="365125"/>
            <a:ext cx="2932399" cy="1953712"/>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414625702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Depth</Template>
  <TotalTime>782</TotalTime>
  <Words>729</Words>
  <Application>Microsoft Office PowerPoint</Application>
  <PresentationFormat>Widescreen</PresentationFormat>
  <Paragraphs>108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Corbel</vt:lpstr>
      <vt:lpstr>Times New Roman</vt:lpstr>
      <vt:lpstr>Depth</vt:lpstr>
      <vt:lpstr>PowerPoint Presentation</vt:lpstr>
      <vt:lpstr>Business ethics and integrity</vt:lpstr>
      <vt:lpstr>Learn More</vt:lpstr>
      <vt:lpstr>Code of ethics</vt:lpstr>
      <vt:lpstr>Activity 1</vt:lpstr>
      <vt:lpstr>Business etiquette</vt:lpstr>
      <vt:lpstr>Discussion Point</vt:lpstr>
      <vt:lpstr>Corporate social responsibility</vt:lpstr>
      <vt:lpstr>Discussion Points</vt:lpstr>
      <vt:lpstr>Good corporate governance</vt:lpstr>
      <vt:lpstr>Social entrepreneurship</vt:lpstr>
      <vt:lpstr>Activity 2</vt:lpstr>
      <vt:lpstr>Social sector actors/non governmental organisations</vt:lpstr>
      <vt:lpstr>Activity 3</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MOECurriculum</dc:creator>
  <cp:lastModifiedBy>Moe User</cp:lastModifiedBy>
  <cp:revision>29</cp:revision>
  <dcterms:created xsi:type="dcterms:W3CDTF">2020-06-05T21:04:06Z</dcterms:created>
  <dcterms:modified xsi:type="dcterms:W3CDTF">2020-08-28T14:47:10Z</dcterms:modified>
</cp:coreProperties>
</file>