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handoutMasterIdLst>
    <p:handoutMasterId r:id="rId20"/>
  </p:handoutMasterIdLst>
  <p:sldIdLst>
    <p:sldId id="281" r:id="rId2"/>
    <p:sldId id="290" r:id="rId3"/>
    <p:sldId id="297" r:id="rId4"/>
    <p:sldId id="298" r:id="rId5"/>
    <p:sldId id="259" r:id="rId6"/>
    <p:sldId id="293" r:id="rId7"/>
    <p:sldId id="305" r:id="rId8"/>
    <p:sldId id="258" r:id="rId9"/>
    <p:sldId id="299" r:id="rId10"/>
    <p:sldId id="261" r:id="rId11"/>
    <p:sldId id="300" r:id="rId12"/>
    <p:sldId id="262" r:id="rId13"/>
    <p:sldId id="295" r:id="rId14"/>
    <p:sldId id="302" r:id="rId15"/>
    <p:sldId id="301" r:id="rId16"/>
    <p:sldId id="306" r:id="rId17"/>
    <p:sldId id="303" r:id="rId18"/>
    <p:sldId id="304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79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FB0AEF6-231A-490D-B915-CC48CD066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005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6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6E9073-1F51-4199-A348-E627195B1B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25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AF6E8-CC1D-48DA-8CEB-FA28ED6DA3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71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569BD-E9CD-4C9B-B653-41D4C7B44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87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F6516-828C-4415-AB83-2A6D7D9461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35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8B979-E3DE-44F6-98A7-99C1C71643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76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11FA6-EBC6-4A85-9A96-542C9FD869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75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F7A5C-EB66-47E0-953C-147DA8DE80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25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73869-0FA6-41A3-93D3-43DFFC7722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44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55E9F-6E41-4E07-A734-FEC38CE733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94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A6B91-7E9E-4305-857A-18B6CA3FD9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60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85720-6E68-495B-B138-C55CFE2ABD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21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9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3BCE28ED-16BC-45B2-991D-99E92D651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Iqsd7zQWm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qsd7zQWm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>
                <a:latin typeface="+mj-lt"/>
              </a:rPr>
              <a:t>Soil Physical Properties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099" name="Picture 4" descr="DSC034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143000"/>
            <a:ext cx="2770188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2. Soil Structure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Depends on how the individual soil particles are packed (arranged)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Arrangement usually consists of five shapes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Forms into shapes by cementing agents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Creates voids or gaps which allow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(i) roots to penetrate and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(ii) circulation of air &amp; water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Soil Structure - Shapes</a:t>
            </a:r>
          </a:p>
        </p:txBody>
      </p:sp>
      <p:sp>
        <p:nvSpPr>
          <p:cNvPr id="14339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4340" name="Picture 5" descr="http://www.uwsp.edu/geo/faculty/ritter/images/biosphere/soils/soil_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14500"/>
            <a:ext cx="602297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http://soil.gsfc.nasa.gov/pvg/column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2786063"/>
            <a:ext cx="26479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7072313" y="2357438"/>
            <a:ext cx="1285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 Rounded MT Bold" panose="020F0704030504030204" pitchFamily="34" charset="0"/>
              </a:rPr>
              <a:t>Columnar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Soil Structure - Examples</a:t>
            </a:r>
          </a:p>
        </p:txBody>
      </p:sp>
      <p:pic>
        <p:nvPicPr>
          <p:cNvPr id="15363" name="Picture 6" descr="soil structure b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00213"/>
            <a:ext cx="376713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soil structure g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643063"/>
            <a:ext cx="3455987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Importance of Soil Structure</a:t>
            </a:r>
          </a:p>
        </p:txBody>
      </p:sp>
      <p:sp>
        <p:nvSpPr>
          <p:cNvPr id="16387" name="Content Placeholder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Helps in suitable bed preparation</a:t>
            </a:r>
          </a:p>
          <a:p>
            <a:endParaRPr lang="en-US" altLang="en-US" smtClean="0"/>
          </a:p>
          <a:p>
            <a:r>
              <a:rPr lang="en-US" altLang="en-US" smtClean="0"/>
              <a:t>Helps in soil erosion control</a:t>
            </a:r>
          </a:p>
          <a:p>
            <a:endParaRPr lang="en-US" altLang="en-US" smtClean="0"/>
          </a:p>
          <a:p>
            <a:r>
              <a:rPr lang="en-US" altLang="en-US" smtClean="0"/>
              <a:t>Helps in emergence of plants since land preparation improves soil structure</a:t>
            </a:r>
          </a:p>
          <a:p>
            <a:endParaRPr lang="en-US" altLang="en-US" smtClean="0"/>
          </a:p>
          <a:p>
            <a:r>
              <a:rPr lang="en-US" altLang="en-US" smtClean="0"/>
              <a:t>Allows maximum aeration and water holding for plant growth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3. Colour</a:t>
            </a:r>
          </a:p>
        </p:txBody>
      </p:sp>
      <p:sp>
        <p:nvSpPr>
          <p:cNvPr id="1741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14400" lvl="1" indent="-514350">
              <a:lnSpc>
                <a:spcPct val="150000"/>
              </a:lnSpc>
            </a:pPr>
            <a:r>
              <a:rPr lang="en-US" altLang="en-US" smtClean="0"/>
              <a:t>indicates physical and chemical properties</a:t>
            </a:r>
          </a:p>
          <a:p>
            <a:pPr marL="914400" lvl="1" indent="-514350">
              <a:lnSpc>
                <a:spcPct val="150000"/>
              </a:lnSpc>
            </a:pPr>
            <a:r>
              <a:rPr lang="en-US" altLang="en-US" smtClean="0"/>
              <a:t>is due to humus content and chemical nature</a:t>
            </a:r>
          </a:p>
          <a:p>
            <a:pPr marL="914400" lvl="1" indent="-514350">
              <a:lnSpc>
                <a:spcPct val="150000"/>
              </a:lnSpc>
            </a:pPr>
            <a:r>
              <a:rPr lang="en-US" altLang="en-US" smtClean="0"/>
              <a:t>grey suggest swampy soils</a:t>
            </a:r>
          </a:p>
          <a:p>
            <a:pPr marL="914400" lvl="1" indent="-514350">
              <a:lnSpc>
                <a:spcPct val="150000"/>
              </a:lnSpc>
            </a:pPr>
            <a:r>
              <a:rPr lang="en-US" altLang="en-US" smtClean="0"/>
              <a:t>dark brown/ black means soil high in humus</a:t>
            </a:r>
          </a:p>
          <a:p>
            <a:pPr marL="914400" lvl="1" indent="-514350">
              <a:lnSpc>
                <a:spcPct val="150000"/>
              </a:lnSpc>
            </a:pPr>
            <a:r>
              <a:rPr lang="en-US" altLang="en-US" smtClean="0"/>
              <a:t>yellow, brown/ red means iron oxides present</a:t>
            </a:r>
          </a:p>
          <a:p>
            <a:pPr marL="914400" lvl="1" indent="-514350">
              <a:lnSpc>
                <a:spcPct val="150000"/>
              </a:lnSpc>
            </a:pPr>
            <a:r>
              <a:rPr lang="en-US" altLang="en-US" smtClean="0"/>
              <a:t>red means good aeration, less water</a:t>
            </a:r>
          </a:p>
          <a:p>
            <a:pPr marL="914400" lvl="1" indent="-514350"/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17412" name="Picture 2" descr="http://www.nature.com/nature/journal/v447/n7141/images/447143a-i1.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0"/>
            <a:ext cx="34528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Soil Physical Properties (cont’d)</a:t>
            </a:r>
          </a:p>
        </p:txBody>
      </p:sp>
      <p:sp>
        <p:nvSpPr>
          <p:cNvPr id="18435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mtClean="0"/>
              <a:t>4. Cohesion</a:t>
            </a:r>
          </a:p>
          <a:p>
            <a:r>
              <a:rPr lang="en-US" altLang="en-US" sz="2400" smtClean="0"/>
              <a:t>is the ability of soil to stick together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mtClean="0"/>
              <a:t>5. Porosity</a:t>
            </a:r>
          </a:p>
          <a:p>
            <a:r>
              <a:rPr lang="en-US" altLang="en-US" sz="2400" smtClean="0"/>
              <a:t>is allowing air and water to pass through soil</a:t>
            </a:r>
          </a:p>
          <a:p>
            <a:endParaRPr lang="en-US" altLang="en-US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mtClean="0"/>
              <a:t>6. Permeability and retention</a:t>
            </a:r>
          </a:p>
          <a:p>
            <a:r>
              <a:rPr lang="en-US" altLang="en-US" sz="2400" smtClean="0"/>
              <a:t>is soil allowing water to pass through</a:t>
            </a:r>
          </a:p>
          <a:p>
            <a:r>
              <a:rPr lang="en-US" altLang="en-US" sz="2400" smtClean="0"/>
              <a:t>capacity of soil to hold water called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200" smtClean="0"/>
              <a:t>	</a:t>
            </a:r>
            <a:r>
              <a:rPr lang="en-US" altLang="en-US" sz="2200" b="1" smtClean="0"/>
              <a:t>Water-holding capacity</a:t>
            </a:r>
          </a:p>
        </p:txBody>
      </p:sp>
      <p:pic>
        <p:nvPicPr>
          <p:cNvPr id="18436" name="Picture 2" descr="http://www.belmont.sd62.bc.ca/teacher/geology12/photos/erosion-water/porosity-low-hig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357438"/>
            <a:ext cx="2447925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http://rad222.com/RNpremeabilit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r="5215"/>
          <a:stretch>
            <a:fillRect/>
          </a:stretch>
        </p:blipFill>
        <p:spPr bwMode="auto">
          <a:xfrm>
            <a:off x="6286500" y="4071938"/>
            <a:ext cx="2643188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28" y="1690063"/>
            <a:ext cx="6638748" cy="4984264"/>
          </a:xfrm>
        </p:spPr>
      </p:pic>
    </p:spTree>
    <p:extLst>
      <p:ext uri="{BB962C8B-B14F-4D97-AF65-F5344CB8AC3E}">
        <p14:creationId xmlns:p14="http://schemas.microsoft.com/office/powerpoint/2010/main" val="1857548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Soil Physical Properties (cont’d)</a:t>
            </a:r>
          </a:p>
        </p:txBody>
      </p:sp>
      <p:sp>
        <p:nvSpPr>
          <p:cNvPr id="1945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914400" y="1570038"/>
            <a:ext cx="7772400" cy="4530725"/>
          </a:xfrm>
        </p:spPr>
        <p:txBody>
          <a:bodyPr/>
          <a:lstStyle/>
          <a:p>
            <a:pPr marL="514350" indent="-514350">
              <a:buFont typeface="Wingdings" panose="05000000000000000000" pitchFamily="2" charset="2"/>
              <a:buNone/>
            </a:pPr>
            <a:r>
              <a:rPr lang="en-US" altLang="en-US" smtClean="0"/>
              <a:t>7. Swelling and shrinkage</a:t>
            </a:r>
          </a:p>
          <a:p>
            <a:pPr marL="514350" indent="-514350"/>
            <a:r>
              <a:rPr lang="en-US" altLang="en-US" sz="2400" smtClean="0"/>
              <a:t>deals with soil moisture level and occurs mainly in clay soils </a:t>
            </a:r>
          </a:p>
          <a:p>
            <a:pPr marL="514350" indent="-514350">
              <a:buFont typeface="Wingdings" panose="05000000000000000000" pitchFamily="2" charset="2"/>
              <a:buNone/>
            </a:pPr>
            <a:r>
              <a:rPr lang="en-US" altLang="en-US" smtClean="0"/>
              <a:t>8. Surface crusting</a:t>
            </a:r>
          </a:p>
          <a:p>
            <a:pPr marL="514350" indent="-514350"/>
            <a:r>
              <a:rPr lang="en-US" altLang="en-US" sz="2400" smtClean="0"/>
              <a:t>is when a crust appears on soil surface after a heavy shower or rain</a:t>
            </a:r>
          </a:p>
          <a:p>
            <a:pPr marL="514350" indent="-514350">
              <a:buFont typeface="Wingdings" panose="05000000000000000000" pitchFamily="2" charset="2"/>
              <a:buNone/>
            </a:pPr>
            <a:r>
              <a:rPr lang="en-US" altLang="en-US" smtClean="0"/>
              <a:t>9. Puddles</a:t>
            </a:r>
          </a:p>
          <a:p>
            <a:pPr marL="514350" indent="-514350"/>
            <a:r>
              <a:rPr lang="en-US" altLang="en-US" sz="2400" smtClean="0"/>
              <a:t>formed during land preparation in wet soil conditions due to breaking soil structure</a:t>
            </a:r>
          </a:p>
        </p:txBody>
      </p:sp>
      <p:pic>
        <p:nvPicPr>
          <p:cNvPr id="19460" name="Picture 2" descr="http://www.fao.org/DOCREP/006/Y4690E/y4690e0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5214938"/>
            <a:ext cx="24638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3995738" y="6381750"/>
            <a:ext cx="200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Surface crusting </a:t>
            </a:r>
            <a:endParaRPr lang="en-TT" altLang="en-US" sz="1800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5795963" y="6503988"/>
            <a:ext cx="766762" cy="14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Physical Properties of Soil - </a:t>
            </a:r>
            <a:r>
              <a:rPr lang="en-US" altLang="en-US" sz="2800" smtClean="0"/>
              <a:t>Summary</a:t>
            </a:r>
          </a:p>
        </p:txBody>
      </p:sp>
      <p:sp>
        <p:nvSpPr>
          <p:cNvPr id="2048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Deals with size of soil particles and how they cling together</a:t>
            </a:r>
          </a:p>
          <a:p>
            <a:endParaRPr lang="en-US" altLang="en-US" smtClean="0"/>
          </a:p>
          <a:p>
            <a:r>
              <a:rPr lang="en-US" altLang="en-US" smtClean="0"/>
              <a:t>Soil Structure and Texture and most important properties</a:t>
            </a:r>
          </a:p>
          <a:p>
            <a:endParaRPr lang="en-US" altLang="en-US" smtClean="0"/>
          </a:p>
          <a:p>
            <a:r>
              <a:rPr lang="en-US" altLang="en-US" smtClean="0"/>
              <a:t>Other properties include colour, porosity, permeability, swelling and shrinkage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are soil properties?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Soil contains components (constituents) which influences the soil to behave in a certain way called: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400" dirty="0"/>
              <a:t>Soil Property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Soil Properties can be grouped as </a:t>
            </a:r>
          </a:p>
          <a:p>
            <a:pPr marL="571500" indent="-5715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dirty="0"/>
              <a:t>Physical Properties</a:t>
            </a:r>
          </a:p>
          <a:p>
            <a:pPr marL="571500" indent="-571500" eaLnBrk="1" hangingPunct="1">
              <a:lnSpc>
                <a:spcPct val="90000"/>
              </a:lnSpc>
              <a:buFont typeface="+mj-lt"/>
              <a:buAutoNum type="romanUcPeriod"/>
              <a:defRPr/>
            </a:pPr>
            <a:endParaRPr lang="en-US" dirty="0"/>
          </a:p>
          <a:p>
            <a:pPr marL="571500" indent="-5715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dirty="0"/>
              <a:t>Chemical Properties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Soil Physical Properties</a:t>
            </a:r>
          </a:p>
        </p:txBody>
      </p:sp>
      <p:sp>
        <p:nvSpPr>
          <p:cNvPr id="6147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Size of particles and how they cling together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mtClean="0"/>
          </a:p>
          <a:p>
            <a:r>
              <a:rPr lang="en-US" altLang="en-US" smtClean="0"/>
              <a:t>Important properties are :</a:t>
            </a:r>
          </a:p>
          <a:p>
            <a:endParaRPr lang="en-US" altLang="en-US" smtClean="0"/>
          </a:p>
          <a:p>
            <a:pPr lvl="3">
              <a:buFont typeface="Wingdings" panose="05000000000000000000" pitchFamily="2" charset="2"/>
              <a:buNone/>
            </a:pPr>
            <a:r>
              <a:rPr lang="en-US" altLang="en-US" sz="4000" smtClean="0"/>
              <a:t>Structure &amp; Texture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6148" name="Picture 4" descr="DSC034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714875"/>
            <a:ext cx="2166938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Soil Physical Properties</a:t>
            </a:r>
          </a:p>
        </p:txBody>
      </p:sp>
      <p:sp>
        <p:nvSpPr>
          <p:cNvPr id="717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14400" lvl="1" indent="-514350"/>
            <a:r>
              <a:rPr lang="en-US" altLang="en-US" smtClean="0"/>
              <a:t>Texture</a:t>
            </a:r>
          </a:p>
          <a:p>
            <a:pPr marL="914400" lvl="1" indent="-514350"/>
            <a:r>
              <a:rPr lang="en-US" altLang="en-US" smtClean="0"/>
              <a:t>Structure</a:t>
            </a:r>
          </a:p>
          <a:p>
            <a:pPr marL="914400" lvl="1" indent="-514350"/>
            <a:r>
              <a:rPr lang="en-US" altLang="en-US" smtClean="0"/>
              <a:t>Colour</a:t>
            </a:r>
          </a:p>
          <a:p>
            <a:pPr marL="914400" lvl="1" indent="-514350"/>
            <a:r>
              <a:rPr lang="en-US" altLang="en-US" smtClean="0"/>
              <a:t>Cohesion</a:t>
            </a:r>
          </a:p>
          <a:p>
            <a:pPr marL="914400" lvl="1" indent="-514350"/>
            <a:r>
              <a:rPr lang="en-US" altLang="en-US" smtClean="0"/>
              <a:t>Porosity</a:t>
            </a:r>
          </a:p>
          <a:p>
            <a:pPr marL="914400" lvl="1" indent="-514350"/>
            <a:r>
              <a:rPr lang="en-US" altLang="en-US" smtClean="0"/>
              <a:t>Permeability and retentively</a:t>
            </a:r>
          </a:p>
          <a:p>
            <a:pPr marL="914400" lvl="1" indent="-514350"/>
            <a:r>
              <a:rPr lang="en-US" altLang="en-US" smtClean="0"/>
              <a:t>Swelling and shrinkage</a:t>
            </a:r>
          </a:p>
          <a:p>
            <a:pPr marL="914400" lvl="1" indent="-514350"/>
            <a:r>
              <a:rPr lang="en-US" altLang="en-US" smtClean="0"/>
              <a:t>Surface crusting</a:t>
            </a:r>
          </a:p>
          <a:p>
            <a:pPr marL="914400" lvl="1" indent="-514350"/>
            <a:r>
              <a:rPr lang="en-US" altLang="en-US" smtClean="0"/>
              <a:t>Puddles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1. Soil Texture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Proportions or amount of different soil particles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Soil particles are: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sand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silt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clay 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Particles are used to measure the coarseness or fineness of soil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Soils can be described as sandy, gravelly, clayey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Based on the workability of the soil, it can also be referred to as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smtClean="0"/>
              <a:t>Light (sands and sandy loams),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smtClean="0"/>
              <a:t>Medium (loams)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smtClean="0"/>
              <a:t>Heavy (clay loams and clays)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Soil Texture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mtClean="0">
                <a:hlinkClick r:id="rId2"/>
              </a:rPr>
              <a:t>We determine texture by</a:t>
            </a:r>
            <a:r>
              <a:rPr lang="en-US" altLang="en-US" smtClean="0"/>
              <a:t>: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US" altLang="en-US" smtClean="0"/>
              <a:t>Feel 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endParaRPr lang="en-US" altLang="en-US" smtClean="0"/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endParaRPr lang="en-US" altLang="en-US" smtClean="0"/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US" altLang="en-US" smtClean="0"/>
              <a:t>Moulding 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endParaRPr lang="en-US" altLang="en-US" smtClean="0"/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endParaRPr lang="en-US" altLang="en-US" smtClean="0"/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US" altLang="en-US" smtClean="0"/>
              <a:t>Particle size (</a:t>
            </a:r>
            <a:r>
              <a:rPr lang="en-US" altLang="en-US" sz="2400" smtClean="0"/>
              <a:t>sedimentation or sieve method</a:t>
            </a:r>
            <a:r>
              <a:rPr lang="en-US" altLang="en-US" smtClean="0"/>
              <a:t>)</a:t>
            </a:r>
          </a:p>
        </p:txBody>
      </p:sp>
      <p:pic>
        <p:nvPicPr>
          <p:cNvPr id="9220" name="Picture 6" descr="http://www.cmhc-schl.gc.ca/en/co/maho/images/32616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357563"/>
            <a:ext cx="2214562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SBA Practical</a:t>
            </a:r>
          </a:p>
        </p:txBody>
      </p:sp>
      <p:pic>
        <p:nvPicPr>
          <p:cNvPr id="4" name="Iqsd7zQWmn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" y="1700213"/>
            <a:ext cx="7696200" cy="4330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Particles of soil by size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Gravel and Stones</a:t>
            </a:r>
          </a:p>
          <a:p>
            <a:pPr marL="952500" lvl="1" indent="-495300" eaLnBrk="1" hangingPunct="1"/>
            <a:r>
              <a:rPr lang="en-US" altLang="en-US" smtClean="0"/>
              <a:t>&gt; 2 mm in diameter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US" altLang="en-US" smtClean="0"/>
              <a:t>Sand</a:t>
            </a:r>
          </a:p>
          <a:p>
            <a:pPr marL="952500" lvl="1" indent="-495300" eaLnBrk="1" hangingPunct="1"/>
            <a:r>
              <a:rPr lang="en-US" altLang="en-US" smtClean="0"/>
              <a:t>2.0 to 0.02 mm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US" altLang="en-US" smtClean="0"/>
              <a:t>Silt</a:t>
            </a:r>
          </a:p>
          <a:p>
            <a:pPr marL="952500" lvl="1" indent="-495300" eaLnBrk="1" hangingPunct="1"/>
            <a:r>
              <a:rPr lang="en-US" altLang="en-US" smtClean="0"/>
              <a:t>0.02 to 0.002 mm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US" altLang="en-US" smtClean="0"/>
              <a:t>Clay</a:t>
            </a:r>
          </a:p>
          <a:p>
            <a:pPr marL="952500" lvl="1" indent="-495300" eaLnBrk="1" hangingPunct="1"/>
            <a:r>
              <a:rPr lang="en-US" altLang="en-US" smtClean="0"/>
              <a:t>&lt; 0.002 mm</a:t>
            </a:r>
          </a:p>
          <a:p>
            <a:pPr marL="952500" lvl="1" indent="-495300"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marL="952500" lvl="1" indent="-495300" eaLnBrk="1" hangingPunct="1"/>
            <a:endParaRPr lang="en-US" altLang="en-US" smtClean="0"/>
          </a:p>
        </p:txBody>
      </p:sp>
      <p:pic>
        <p:nvPicPr>
          <p:cNvPr id="11268" name="Picture 5" descr="http://rmmcweb.cr.usgs.gov/frontrange/virtour/images/sie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357563"/>
            <a:ext cx="26098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http://www.bulk-online.com/Forum/images/Sieves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57250"/>
            <a:ext cx="1874838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Importance of Soil Texture</a:t>
            </a:r>
          </a:p>
        </p:txBody>
      </p:sp>
      <p:sp>
        <p:nvSpPr>
          <p:cNvPr id="1229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Determines agricultural usage of soil</a:t>
            </a:r>
          </a:p>
          <a:p>
            <a:endParaRPr lang="en-US" altLang="en-US" smtClean="0"/>
          </a:p>
          <a:p>
            <a:r>
              <a:rPr lang="en-US" altLang="en-US" smtClean="0"/>
              <a:t>Many other physical properties based on texture (aeration, water content)</a:t>
            </a:r>
          </a:p>
          <a:p>
            <a:endParaRPr lang="en-US" altLang="en-US" smtClean="0"/>
          </a:p>
          <a:p>
            <a:r>
              <a:rPr lang="en-US" altLang="en-US" smtClean="0"/>
              <a:t>Coarse textured soils unable to retain much water and nutrients</a:t>
            </a:r>
          </a:p>
          <a:p>
            <a:endParaRPr lang="en-US" altLang="en-US" smtClean="0"/>
          </a:p>
          <a:p>
            <a:r>
              <a:rPr lang="en-US" altLang="en-US" smtClean="0"/>
              <a:t>Fine textured soils can retain water and nutrients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673</TotalTime>
  <Words>514</Words>
  <Application>Microsoft Office PowerPoint</Application>
  <PresentationFormat>On-screen Show (4:3)</PresentationFormat>
  <Paragraphs>120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Times New Roman</vt:lpstr>
      <vt:lpstr>Wingdings</vt:lpstr>
      <vt:lpstr>Calibri</vt:lpstr>
      <vt:lpstr>Arial Rounded MT Bold</vt:lpstr>
      <vt:lpstr>Layers</vt:lpstr>
      <vt:lpstr>PowerPoint Presentation</vt:lpstr>
      <vt:lpstr>What are soil properties?</vt:lpstr>
      <vt:lpstr>Soil Physical Properties</vt:lpstr>
      <vt:lpstr>Soil Physical Properties</vt:lpstr>
      <vt:lpstr>1. Soil Texture</vt:lpstr>
      <vt:lpstr>Soil Texture</vt:lpstr>
      <vt:lpstr>SBA Practical</vt:lpstr>
      <vt:lpstr>Particles of soil by size</vt:lpstr>
      <vt:lpstr>Importance of Soil Texture</vt:lpstr>
      <vt:lpstr>2. Soil Structure</vt:lpstr>
      <vt:lpstr>Soil Structure - Shapes</vt:lpstr>
      <vt:lpstr>Soil Structure - Examples</vt:lpstr>
      <vt:lpstr>Importance of Soil Structure</vt:lpstr>
      <vt:lpstr>3. Colour</vt:lpstr>
      <vt:lpstr>Soil Physical Properties (cont’d)</vt:lpstr>
      <vt:lpstr>PowerPoint Presentation</vt:lpstr>
      <vt:lpstr>Soil Physical Properties (cont’d)</vt:lpstr>
      <vt:lpstr>Physical Properties of Soil - 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Soil?</dc:title>
  <dc:creator>Kelly Belgrove</dc:creator>
  <cp:lastModifiedBy>Derek Ramdatt</cp:lastModifiedBy>
  <cp:revision>36</cp:revision>
  <dcterms:created xsi:type="dcterms:W3CDTF">2006-10-11T06:27:44Z</dcterms:created>
  <dcterms:modified xsi:type="dcterms:W3CDTF">2020-04-27T00:14:02Z</dcterms:modified>
</cp:coreProperties>
</file>