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82" r:id="rId3"/>
    <p:sldId id="281" r:id="rId4"/>
    <p:sldId id="283" r:id="rId5"/>
    <p:sldId id="274" r:id="rId6"/>
    <p:sldId id="298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5" r:id="rId18"/>
    <p:sldId id="296" r:id="rId19"/>
    <p:sldId id="297" r:id="rId20"/>
  </p:sldIdLst>
  <p:sldSz cx="12188825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978" autoAdjust="0"/>
  </p:normalViewPr>
  <p:slideViewPr>
    <p:cSldViewPr showGuides="1">
      <p:cViewPr varScale="1">
        <p:scale>
          <a:sx n="69" d="100"/>
          <a:sy n="69" d="100"/>
        </p:scale>
        <p:origin x="780" y="6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279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6D341-6D40-498C-B355-1A6B10FB4029}" type="datetimeFigureOut">
              <a:rPr lang="en-US"/>
              <a:t>4/1/2020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86A95-D0A4-44B9-98DA-3665758D826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E7497-3723-4859-BCC5-41DA474F1359}" type="datetimeFigureOut">
              <a:rPr lang="en-US"/>
              <a:t>4/1/2020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821A9-1C31-4760-BDBC-9A0BA471B1B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To replace a picture, just select and delete it. Then use the Insert Picture icon to replace it with one of your own!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2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4/1/2020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4/1/2020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4/1/2020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" name="Rectangle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pPr/>
              <a:t>4/1/2020</a:t>
            </a:fld>
            <a:endParaRPr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4/1/2020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8612" y="685801"/>
            <a:ext cx="18288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4/1/2020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" name="Rectangle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/>
          <a:lstStyle>
            <a:lvl1pPr marL="4572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Rectangle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4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/>
          <a:lstStyle>
            <a:lvl1pPr marL="4572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9" name="Rectangle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/>
          <a:lstStyle>
            <a:lvl1pPr marL="4572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4/1/2020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ternate 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/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/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4/1/2020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4/1/2020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Rectangle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>
            <a:normAutofit/>
          </a:bodyPr>
          <a:lstStyle>
            <a:lvl1pPr marL="45720" indent="0" algn="ctr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4/1/2020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4/1/2020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4/1/2020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4/1/2020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D76A-AFCE-4D96-B917-CBEF96F7D1EB}" type="datetimeFigureOut">
              <a:rPr lang="en-US"/>
              <a:t>4/1/2020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965E-3C11-4F28-82DC-E30D63FAC43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753D76A-AFCE-4D96-B917-CBEF96F7D1EB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25A965E-3C11-4F28-82DC-E30D63FA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Slaughtering Procedures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 Farm Animals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0" r="23930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2" b="8132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 r="18941"/>
          <a:stretch>
            <a:fillRect/>
          </a:stretch>
        </p:blipFill>
        <p:spPr>
          <a:xfrm rot="5400000">
            <a:off x="7580313" y="1277938"/>
            <a:ext cx="3314700" cy="2593975"/>
          </a:xfrm>
        </p:spPr>
      </p:pic>
    </p:spTree>
    <p:extLst>
      <p:ext uri="{BB962C8B-B14F-4D97-AF65-F5344CB8AC3E}">
        <p14:creationId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Slaughtering Cattle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Inspection of Offal, Sawing carcass in half, Washing carcass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6" r="26436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4" r="26504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r="26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153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Slaughtering of Cattle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Trimming and stamping by Health Inspector, Chilling, Meat cuts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4" r="26584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" b="3346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8" r="276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86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Slaughtering of Rabbits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Stunning and bleeding, Skinning, Gutting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r="26633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r="26633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r="26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230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Slaughtering of Rabbits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Getting Live weight, dressed carcass weight and weight of offal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r="26633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r="26633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r="26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830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Slaughtering of Rabbits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Dressed carcasses, Cuts of Rabbit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r="26633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r="26633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r="26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8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Dressing Percentage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Dressing percentage refers to the percentage of the live weight that is obtained as edible meat after slaughter. </a:t>
            </a:r>
          </a:p>
          <a:p>
            <a:r>
              <a:rPr lang="en-US" dirty="0" smtClean="0"/>
              <a:t>The dressing percentage varies depending on the class of farm animal</a:t>
            </a:r>
          </a:p>
          <a:p>
            <a:r>
              <a:rPr lang="en-US" dirty="0" smtClean="0"/>
              <a:t>LIVE WEIGHT is the weight of an animal before slaughter</a:t>
            </a:r>
          </a:p>
          <a:p>
            <a:r>
              <a:rPr lang="en-US" dirty="0" smtClean="0"/>
              <a:t>DRESSED WEIGHT is the weight of the animal after slaughter and the offal (non edible parts) is removed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88" y="4171503"/>
            <a:ext cx="6092824" cy="232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Dressing percentage of major farm animals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2310521"/>
            <a:ext cx="9144000" cy="3194221"/>
          </a:xfrm>
        </p:spPr>
      </p:pic>
    </p:spTree>
    <p:extLst>
      <p:ext uri="{BB962C8B-B14F-4D97-AF65-F5344CB8AC3E}">
        <p14:creationId xmlns:p14="http://schemas.microsoft.com/office/powerpoint/2010/main" val="36611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595312"/>
          </a:xfrm>
        </p:spPr>
        <p:txBody>
          <a:bodyPr/>
          <a:lstStyle/>
          <a:p>
            <a:r>
              <a:rPr lang="en-US" dirty="0"/>
              <a:t>Animal products and By-products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940530"/>
              </p:ext>
            </p:extLst>
          </p:nvPr>
        </p:nvGraphicFramePr>
        <p:xfrm>
          <a:off x="1522413" y="1066801"/>
          <a:ext cx="9144000" cy="5213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72446455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03198388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34669550"/>
                    </a:ext>
                  </a:extLst>
                </a:gridCol>
              </a:tblGrid>
              <a:tr h="380436">
                <a:tc>
                  <a:txBody>
                    <a:bodyPr/>
                    <a:lstStyle/>
                    <a:p>
                      <a:r>
                        <a:rPr lang="en-US" dirty="0" smtClean="0"/>
                        <a:t>ANIMAL PRODUCT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BY-PRODUCT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12816"/>
                  </a:ext>
                </a:extLst>
              </a:tr>
              <a:tr h="938063">
                <a:tc>
                  <a:txBody>
                    <a:bodyPr/>
                    <a:lstStyle/>
                    <a:p>
                      <a:r>
                        <a:rPr lang="en-US" dirty="0" smtClean="0"/>
                        <a:t>EGGS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Farm or Table</a:t>
                      </a:r>
                      <a:r>
                        <a:rPr lang="en-US" baseline="0" dirty="0" smtClean="0"/>
                        <a:t> eggs</a:t>
                      </a:r>
                    </a:p>
                    <a:p>
                      <a:r>
                        <a:rPr lang="en-US" baseline="0" dirty="0" smtClean="0"/>
                        <a:t>Common fowl eggs</a:t>
                      </a:r>
                    </a:p>
                    <a:p>
                      <a:r>
                        <a:rPr lang="en-US" baseline="0" dirty="0" smtClean="0"/>
                        <a:t>Hatching eggs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Dried eggs (whole, yolk, white)</a:t>
                      </a:r>
                    </a:p>
                    <a:p>
                      <a:r>
                        <a:rPr lang="en-US" dirty="0" smtClean="0"/>
                        <a:t>Eggshell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651056"/>
                  </a:ext>
                </a:extLst>
              </a:tr>
              <a:tr h="1219482">
                <a:tc>
                  <a:txBody>
                    <a:bodyPr/>
                    <a:lstStyle/>
                    <a:p>
                      <a:r>
                        <a:rPr lang="en-US" dirty="0" smtClean="0"/>
                        <a:t>MILK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Pasteurised</a:t>
                      </a:r>
                      <a:r>
                        <a:rPr lang="en-US" dirty="0" smtClean="0"/>
                        <a:t> whole milk</a:t>
                      </a:r>
                    </a:p>
                    <a:p>
                      <a:r>
                        <a:rPr lang="en-US" dirty="0" smtClean="0"/>
                        <a:t>Powdered</a:t>
                      </a:r>
                      <a:r>
                        <a:rPr lang="en-US" baseline="0" dirty="0" smtClean="0"/>
                        <a:t> milk</a:t>
                      </a:r>
                    </a:p>
                    <a:p>
                      <a:r>
                        <a:rPr lang="en-US" baseline="0" dirty="0" smtClean="0"/>
                        <a:t>Condensed Milk</a:t>
                      </a:r>
                    </a:p>
                    <a:p>
                      <a:r>
                        <a:rPr lang="en-US" baseline="0" dirty="0" smtClean="0"/>
                        <a:t>Evaporated milk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Butter, cheese, ghee,</a:t>
                      </a:r>
                      <a:r>
                        <a:rPr lang="en-US" baseline="0" dirty="0" smtClean="0"/>
                        <a:t> yoghurt, cottage cheese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509877"/>
                  </a:ext>
                </a:extLst>
              </a:tr>
              <a:tr h="938063">
                <a:tc>
                  <a:txBody>
                    <a:bodyPr/>
                    <a:lstStyle/>
                    <a:p>
                      <a:r>
                        <a:rPr lang="en-US" dirty="0" smtClean="0"/>
                        <a:t>FISH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Raw</a:t>
                      </a:r>
                      <a:r>
                        <a:rPr lang="en-US" baseline="0" dirty="0" smtClean="0"/>
                        <a:t> (sushi), baked, curried, stew, fried, grilled, steamed, salted, smoked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Fishmeal</a:t>
                      </a:r>
                    </a:p>
                    <a:p>
                      <a:r>
                        <a:rPr lang="en-US" dirty="0" err="1" smtClean="0"/>
                        <a:t>Bonemeal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Ground oyster shells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401841"/>
                  </a:ext>
                </a:extLst>
              </a:tr>
              <a:tr h="380436">
                <a:tc>
                  <a:txBody>
                    <a:bodyPr/>
                    <a:lstStyle/>
                    <a:p>
                      <a:r>
                        <a:rPr lang="en-US" dirty="0" smtClean="0"/>
                        <a:t>OFFAL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Tripe</a:t>
                      </a:r>
                    </a:p>
                    <a:p>
                      <a:r>
                        <a:rPr lang="en-US" dirty="0" smtClean="0"/>
                        <a:t>Black pudding</a:t>
                      </a:r>
                    </a:p>
                    <a:p>
                      <a:r>
                        <a:rPr lang="en-US" dirty="0" smtClean="0"/>
                        <a:t>Tongue</a:t>
                      </a:r>
                    </a:p>
                    <a:p>
                      <a:r>
                        <a:rPr lang="en-US" dirty="0" smtClean="0"/>
                        <a:t>Trotters</a:t>
                      </a:r>
                    </a:p>
                    <a:p>
                      <a:r>
                        <a:rPr lang="en-US" dirty="0" smtClean="0"/>
                        <a:t>Kidneys</a:t>
                      </a:r>
                    </a:p>
                    <a:p>
                      <a:r>
                        <a:rPr lang="en-US" dirty="0" smtClean="0"/>
                        <a:t>Liver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Leather from skins</a:t>
                      </a:r>
                    </a:p>
                    <a:p>
                      <a:r>
                        <a:rPr lang="en-US" dirty="0" err="1" smtClean="0"/>
                        <a:t>Bonemeal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Fertiliser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Lard and</a:t>
                      </a:r>
                      <a:r>
                        <a:rPr lang="en-US" baseline="0" dirty="0" smtClean="0"/>
                        <a:t> soap from animal fat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90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55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 products and By-products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704630"/>
              </p:ext>
            </p:extLst>
          </p:nvPr>
        </p:nvGraphicFramePr>
        <p:xfrm>
          <a:off x="1522413" y="1643063"/>
          <a:ext cx="9144000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40429953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8452549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44734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ANIMAL PRODUCT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BY-PRODUCT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273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Poultry</a:t>
                      </a:r>
                    </a:p>
                    <a:p>
                      <a:r>
                        <a:rPr lang="en-US" dirty="0" smtClean="0"/>
                        <a:t>Goat (</a:t>
                      </a:r>
                      <a:r>
                        <a:rPr lang="en-US" dirty="0" err="1" smtClean="0"/>
                        <a:t>chevon</a:t>
                      </a:r>
                      <a:r>
                        <a:rPr lang="en-US" dirty="0" smtClean="0"/>
                        <a:t>)</a:t>
                      </a:r>
                    </a:p>
                    <a:p>
                      <a:r>
                        <a:rPr lang="en-US" dirty="0" smtClean="0"/>
                        <a:t>Sheep (mutton, lamb)</a:t>
                      </a:r>
                    </a:p>
                    <a:p>
                      <a:r>
                        <a:rPr lang="en-US" dirty="0" smtClean="0"/>
                        <a:t>Pig (pork, bacon)</a:t>
                      </a:r>
                    </a:p>
                    <a:p>
                      <a:r>
                        <a:rPr lang="en-US" dirty="0" smtClean="0"/>
                        <a:t>Cattle (beef)</a:t>
                      </a:r>
                    </a:p>
                    <a:p>
                      <a:r>
                        <a:rPr lang="en-US" dirty="0" smtClean="0"/>
                        <a:t>Rabbit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Sausage</a:t>
                      </a:r>
                    </a:p>
                    <a:p>
                      <a:r>
                        <a:rPr lang="en-US" dirty="0" smtClean="0"/>
                        <a:t>Ham</a:t>
                      </a:r>
                    </a:p>
                    <a:p>
                      <a:r>
                        <a:rPr lang="en-US" dirty="0" smtClean="0"/>
                        <a:t>Bacon</a:t>
                      </a:r>
                    </a:p>
                    <a:p>
                      <a:r>
                        <a:rPr lang="en-US" dirty="0" smtClean="0"/>
                        <a:t>Salami </a:t>
                      </a:r>
                    </a:p>
                    <a:p>
                      <a:r>
                        <a:rPr lang="en-US" dirty="0" smtClean="0"/>
                        <a:t>Steak</a:t>
                      </a:r>
                    </a:p>
                    <a:p>
                      <a:r>
                        <a:rPr lang="en-US" dirty="0" smtClean="0"/>
                        <a:t>Minced meat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795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3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31" y="228600"/>
            <a:ext cx="9800386" cy="644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111" y="2133600"/>
            <a:ext cx="9144000" cy="1143000"/>
          </a:xfrm>
        </p:spPr>
        <p:txBody>
          <a:bodyPr/>
          <a:lstStyle/>
          <a:p>
            <a:r>
              <a:rPr lang="en-US" dirty="0" smtClean="0"/>
              <a:t>Preparing for Slaughter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8612" y="3429000"/>
            <a:ext cx="95249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smtClean="0"/>
              <a:t>At slaughter time animals should be healthy and physiologically healthy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smtClean="0"/>
              <a:t>The animals should be adequately rested especially if they have travelled long distances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smtClean="0"/>
              <a:t>Animals should be allowed water during holding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smtClean="0"/>
              <a:t>Sick or injured animals are identified and quarantined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smtClean="0"/>
              <a:t>Animals should never be beaten or mistreated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smtClean="0"/>
              <a:t>Animals should be properly restrained before slaughter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2414" y="319088"/>
            <a:ext cx="9144000" cy="519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 smtClean="0"/>
              <a:t>When slaughtering animals the following should be considered</a:t>
            </a:r>
            <a:endParaRPr lang="en-US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1638586" y="998310"/>
            <a:ext cx="944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Preparing the animals for slaughter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Restraint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Religious or ritual slaughter (Halal/ Kosher)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Bleeding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469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Slaughtering Broilers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r="27143"/>
          <a:stretch>
            <a:fillRect/>
          </a:stretch>
        </p:blipFill>
        <p:spPr>
          <a:xfrm rot="5400000">
            <a:off x="922338" y="433388"/>
            <a:ext cx="5562600" cy="59150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Observe the following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04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4212" y="304800"/>
            <a:ext cx="11049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Broilers are slaughtered around 8 weeks of 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They should weigh between 1.8 – 2 kg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Birds are fasted 6 to 8 hours prior to slaughter but allowed free access to water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The jugular vein of the bird is cut with a sharp knife and allowed to bleed out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The bird is scalded and plucked to remove the feathers. A plucking machine is used for large numbers of birds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On large farms/ processing plants the birds are shackled to a moving assembly line where they are stunned then bled using an electric knife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The carcass is dressed by removing all internal organs, the head, neck and feet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A cut is made all around the vent to remove the intestines and organs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A hand is inserted into the </a:t>
            </a:r>
            <a:r>
              <a:rPr lang="en-US" sz="2200" dirty="0" smtClean="0"/>
              <a:t>cavity to loosen the organs and then pulled out through the opening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The heart is removed and washed along with the gizzard and liver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The gall bladder is removed from the liver and the gizzard is opened and its lining removed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The heart, liver. Gizzard and neck are referred to as ‘giblets’ and are sold with the bird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The birds are packed into polythene bags and sold fresh or frozen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/>
              <a:t>The offal is collected and discarded</a:t>
            </a: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Slaughtering chicken</a:t>
            </a:r>
            <a:endParaRPr lang="en-US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Killing, scalding, plucking</a:t>
            </a:r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28" r="15328"/>
          <a:stretch>
            <a:fillRect/>
          </a:stretch>
        </p:blipFill>
        <p:spPr>
          <a:xfrm rot="5400000">
            <a:off x="1268413" y="1271588"/>
            <a:ext cx="3913187" cy="2743200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2" r="23712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r="26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318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Slaughtering </a:t>
            </a:r>
            <a:r>
              <a:rPr lang="en-US" dirty="0"/>
              <a:t>c</a:t>
            </a:r>
            <a:r>
              <a:rPr lang="en-US" dirty="0" smtClean="0"/>
              <a:t>hicken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Gutting, Bagging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r="26633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" b="2450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r="26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4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Slaughtering Cattle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6" y="1617261"/>
            <a:ext cx="6400796" cy="4800596"/>
          </a:xfrm>
        </p:spPr>
      </p:pic>
    </p:spTree>
    <p:extLst>
      <p:ext uri="{BB962C8B-B14F-4D97-AF65-F5344CB8AC3E}">
        <p14:creationId xmlns:p14="http://schemas.microsoft.com/office/powerpoint/2010/main" val="185732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Cattle Slaughter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Holding, Stunning, Shackling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 r="26317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3" r="26613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b="32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31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Cattle Slaughter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Bleeding, Skinning, Gutting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 r="26169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7" r="26207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3" r="26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495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Food Gourmet 16x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31.potx" id="{8F8E9E25-2C38-4717-A833-0DAE028C25C2}" vid="{14501FF6-4632-48E1-9292-473BD8D8197B}"/>
    </a:ext>
  </a:extLst>
</a:theme>
</file>

<file path=ppt/theme/theme2.xml><?xml version="1.0" encoding="utf-8"?>
<a:theme xmlns:a="http://schemas.openxmlformats.org/drawingml/2006/main" name="Office Them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Food - preparation to presentation (widescreen)</Template>
  <TotalTime>290</TotalTime>
  <Words>616</Words>
  <Application>Microsoft Office PowerPoint</Application>
  <PresentationFormat>Custom</PresentationFormat>
  <Paragraphs>106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Cambria</vt:lpstr>
      <vt:lpstr>Wingdings</vt:lpstr>
      <vt:lpstr>Food Gourmet 16x9</vt:lpstr>
      <vt:lpstr>Slaughtering Procedures</vt:lpstr>
      <vt:lpstr>Preparing for Slaughter</vt:lpstr>
      <vt:lpstr>Slaughtering Broilers</vt:lpstr>
      <vt:lpstr>PowerPoint Presentation</vt:lpstr>
      <vt:lpstr>Slaughtering chicken</vt:lpstr>
      <vt:lpstr>Slaughtering chicken</vt:lpstr>
      <vt:lpstr>Slaughtering Cattle</vt:lpstr>
      <vt:lpstr>Cattle Slaughter</vt:lpstr>
      <vt:lpstr>Cattle Slaughter</vt:lpstr>
      <vt:lpstr>Slaughtering Cattle</vt:lpstr>
      <vt:lpstr>Slaughtering of Cattle</vt:lpstr>
      <vt:lpstr>Slaughtering of Rabbits</vt:lpstr>
      <vt:lpstr>Slaughtering of Rabbits</vt:lpstr>
      <vt:lpstr>Slaughtering of Rabbits</vt:lpstr>
      <vt:lpstr>Dressing Percentage</vt:lpstr>
      <vt:lpstr>Dressing percentage of major farm animals</vt:lpstr>
      <vt:lpstr>Animal products and By-products</vt:lpstr>
      <vt:lpstr>Animal products and By-products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Pictures Layout</dc:title>
  <dc:creator>Derek Ramdatt</dc:creator>
  <cp:lastModifiedBy>Derek Ramdatt</cp:lastModifiedBy>
  <cp:revision>21</cp:revision>
  <dcterms:created xsi:type="dcterms:W3CDTF">2020-04-01T17:24:08Z</dcterms:created>
  <dcterms:modified xsi:type="dcterms:W3CDTF">2020-04-01T22:14:38Z</dcterms:modified>
</cp:coreProperties>
</file>