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68"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94660"/>
  </p:normalViewPr>
  <p:slideViewPr>
    <p:cSldViewPr snapToGrid="0">
      <p:cViewPr varScale="1">
        <p:scale>
          <a:sx n="73" d="100"/>
          <a:sy n="73"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26038C8-5ABD-4584-9812-77AEF694467A}" type="datetimeFigureOut">
              <a:rPr lang="en-TT" smtClean="0"/>
              <a:t>19/04/2020</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3951144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6038C8-5ABD-4584-9812-77AEF694467A}" type="datetimeFigureOut">
              <a:rPr lang="en-TT" smtClean="0"/>
              <a:t>19/04/2020</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4177741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6038C8-5ABD-4584-9812-77AEF694467A}" type="datetimeFigureOut">
              <a:rPr lang="en-TT" smtClean="0"/>
              <a:t>19/04/2020</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99299903-C85C-49EE-AE5F-FEF1F7A37DB9}" type="slidenum">
              <a:rPr lang="en-TT" smtClean="0"/>
              <a:t>‹#›</a:t>
            </a:fld>
            <a:endParaRPr lang="en-T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614996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6038C8-5ABD-4584-9812-77AEF694467A}" type="datetimeFigureOut">
              <a:rPr lang="en-TT" smtClean="0"/>
              <a:t>19/04/2020</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15763997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6038C8-5ABD-4584-9812-77AEF694467A}" type="datetimeFigureOut">
              <a:rPr lang="en-TT" smtClean="0"/>
              <a:t>19/04/2020</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99299903-C85C-49EE-AE5F-FEF1F7A37DB9}" type="slidenum">
              <a:rPr lang="en-TT" smtClean="0"/>
              <a:t>‹#›</a:t>
            </a:fld>
            <a:endParaRPr lang="en-T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29674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6038C8-5ABD-4584-9812-77AEF694467A}" type="datetimeFigureOut">
              <a:rPr lang="en-TT" smtClean="0"/>
              <a:t>19/04/2020</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3111399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6038C8-5ABD-4584-9812-77AEF694467A}" type="datetimeFigureOut">
              <a:rPr lang="en-TT" smtClean="0"/>
              <a:t>19/04/2020</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33811322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6038C8-5ABD-4584-9812-77AEF694467A}" type="datetimeFigureOut">
              <a:rPr lang="en-TT" smtClean="0"/>
              <a:t>19/04/2020</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320161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6038C8-5ABD-4584-9812-77AEF694467A}" type="datetimeFigureOut">
              <a:rPr lang="en-TT" smtClean="0"/>
              <a:t>19/04/2020</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3052581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26038C8-5ABD-4584-9812-77AEF694467A}" type="datetimeFigureOut">
              <a:rPr lang="en-TT" smtClean="0"/>
              <a:t>19/04/2020</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267453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26038C8-5ABD-4584-9812-77AEF694467A}" type="datetimeFigureOut">
              <a:rPr lang="en-TT" smtClean="0"/>
              <a:t>19/04/2020</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37606684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26038C8-5ABD-4584-9812-77AEF694467A}" type="datetimeFigureOut">
              <a:rPr lang="en-TT" smtClean="0"/>
              <a:t>19/04/2020</a:t>
            </a:fld>
            <a:endParaRPr lang="en-TT"/>
          </a:p>
        </p:txBody>
      </p:sp>
      <p:sp>
        <p:nvSpPr>
          <p:cNvPr id="8" name="Footer Placeholder 7"/>
          <p:cNvSpPr>
            <a:spLocks noGrp="1"/>
          </p:cNvSpPr>
          <p:nvPr>
            <p:ph type="ftr" sz="quarter" idx="11"/>
          </p:nvPr>
        </p:nvSpPr>
        <p:spPr/>
        <p:txBody>
          <a:bodyPr/>
          <a:lstStyle/>
          <a:p>
            <a:endParaRPr lang="en-TT"/>
          </a:p>
        </p:txBody>
      </p:sp>
      <p:sp>
        <p:nvSpPr>
          <p:cNvPr id="9" name="Slide Number Placeholder 8"/>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1636814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26038C8-5ABD-4584-9812-77AEF694467A}" type="datetimeFigureOut">
              <a:rPr lang="en-TT" smtClean="0"/>
              <a:t>19/04/2020</a:t>
            </a:fld>
            <a:endParaRPr lang="en-TT"/>
          </a:p>
        </p:txBody>
      </p:sp>
      <p:sp>
        <p:nvSpPr>
          <p:cNvPr id="4" name="Footer Placeholder 3"/>
          <p:cNvSpPr>
            <a:spLocks noGrp="1"/>
          </p:cNvSpPr>
          <p:nvPr>
            <p:ph type="ftr" sz="quarter" idx="11"/>
          </p:nvPr>
        </p:nvSpPr>
        <p:spPr/>
        <p:txBody>
          <a:bodyPr/>
          <a:lstStyle/>
          <a:p>
            <a:endParaRPr lang="en-TT"/>
          </a:p>
        </p:txBody>
      </p:sp>
      <p:sp>
        <p:nvSpPr>
          <p:cNvPr id="5" name="Slide Number Placeholder 4"/>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1136322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6038C8-5ABD-4584-9812-77AEF694467A}" type="datetimeFigureOut">
              <a:rPr lang="en-TT" smtClean="0"/>
              <a:t>19/04/2020</a:t>
            </a:fld>
            <a:endParaRPr lang="en-TT"/>
          </a:p>
        </p:txBody>
      </p:sp>
      <p:sp>
        <p:nvSpPr>
          <p:cNvPr id="3" name="Footer Placeholder 2"/>
          <p:cNvSpPr>
            <a:spLocks noGrp="1"/>
          </p:cNvSpPr>
          <p:nvPr>
            <p:ph type="ftr" sz="quarter" idx="11"/>
          </p:nvPr>
        </p:nvSpPr>
        <p:spPr/>
        <p:txBody>
          <a:bodyPr/>
          <a:lstStyle/>
          <a:p>
            <a:endParaRPr lang="en-TT"/>
          </a:p>
        </p:txBody>
      </p:sp>
      <p:sp>
        <p:nvSpPr>
          <p:cNvPr id="4" name="Slide Number Placeholder 3"/>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1686711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26038C8-5ABD-4584-9812-77AEF694467A}" type="datetimeFigureOut">
              <a:rPr lang="en-TT" smtClean="0"/>
              <a:t>19/04/2020</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99299903-C85C-49EE-AE5F-FEF1F7A37DB9}" type="slidenum">
              <a:rPr lang="en-TT" smtClean="0"/>
              <a:t>‹#›</a:t>
            </a:fld>
            <a:endParaRPr lang="en-TT"/>
          </a:p>
        </p:txBody>
      </p:sp>
    </p:spTree>
    <p:extLst>
      <p:ext uri="{BB962C8B-B14F-4D97-AF65-F5344CB8AC3E}">
        <p14:creationId xmlns:p14="http://schemas.microsoft.com/office/powerpoint/2010/main" val="1284293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99299903-C85C-49EE-AE5F-FEF1F7A37DB9}" type="slidenum">
              <a:rPr lang="en-TT" smtClean="0"/>
              <a:t>‹#›</a:t>
            </a:fld>
            <a:endParaRPr lang="en-TT"/>
          </a:p>
        </p:txBody>
      </p:sp>
      <p:sp>
        <p:nvSpPr>
          <p:cNvPr id="5" name="Date Placeholder 4"/>
          <p:cNvSpPr>
            <a:spLocks noGrp="1"/>
          </p:cNvSpPr>
          <p:nvPr>
            <p:ph type="dt" sz="half" idx="10"/>
          </p:nvPr>
        </p:nvSpPr>
        <p:spPr/>
        <p:txBody>
          <a:bodyPr/>
          <a:lstStyle/>
          <a:p>
            <a:fld id="{126038C8-5ABD-4584-9812-77AEF694467A}" type="datetimeFigureOut">
              <a:rPr lang="en-TT" smtClean="0"/>
              <a:t>19/04/2020</a:t>
            </a:fld>
            <a:endParaRPr lang="en-TT"/>
          </a:p>
        </p:txBody>
      </p:sp>
    </p:spTree>
    <p:extLst>
      <p:ext uri="{BB962C8B-B14F-4D97-AF65-F5344CB8AC3E}">
        <p14:creationId xmlns:p14="http://schemas.microsoft.com/office/powerpoint/2010/main" val="1089793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26038C8-5ABD-4584-9812-77AEF694467A}" type="datetimeFigureOut">
              <a:rPr lang="en-TT" smtClean="0"/>
              <a:t>19/04/2020</a:t>
            </a:fld>
            <a:endParaRPr lang="en-T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T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9299903-C85C-49EE-AE5F-FEF1F7A37DB9}" type="slidenum">
              <a:rPr lang="en-TT" smtClean="0"/>
              <a:t>‹#›</a:t>
            </a:fld>
            <a:endParaRPr lang="en-TT"/>
          </a:p>
        </p:txBody>
      </p:sp>
    </p:spTree>
    <p:extLst>
      <p:ext uri="{BB962C8B-B14F-4D97-AF65-F5344CB8AC3E}">
        <p14:creationId xmlns:p14="http://schemas.microsoft.com/office/powerpoint/2010/main" val="1229421084"/>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838201"/>
            <a:ext cx="7772400" cy="1470025"/>
          </a:xfrm>
        </p:spPr>
        <p:txBody>
          <a:bodyPr>
            <a:normAutofit fontScale="90000"/>
          </a:bodyPr>
          <a:lstStyle/>
          <a:p>
            <a:r>
              <a:rPr lang="en-US" dirty="0" smtClean="0"/>
              <a:t> </a:t>
            </a:r>
            <a:r>
              <a:rPr lang="en-US" b="1" dirty="0" smtClean="0">
                <a:solidFill>
                  <a:schemeClr val="accent1"/>
                </a:solidFill>
              </a:rPr>
              <a:t>THE PRODUCTION TEAM</a:t>
            </a:r>
            <a:endParaRPr lang="en-US" b="1" dirty="0">
              <a:solidFill>
                <a:schemeClr val="accent1"/>
              </a:solidFill>
            </a:endParaRPr>
          </a:p>
        </p:txBody>
      </p:sp>
      <p:sp>
        <p:nvSpPr>
          <p:cNvPr id="3" name="Subtitle 2"/>
          <p:cNvSpPr>
            <a:spLocks noGrp="1"/>
          </p:cNvSpPr>
          <p:nvPr>
            <p:ph type="subTitle" idx="1"/>
          </p:nvPr>
        </p:nvSpPr>
        <p:spPr>
          <a:xfrm>
            <a:off x="2895600" y="2743200"/>
            <a:ext cx="6400800" cy="2895600"/>
          </a:xfrm>
        </p:spPr>
        <p:txBody>
          <a:bodyPr>
            <a:normAutofit lnSpcReduction="10000"/>
          </a:bodyPr>
          <a:lstStyle/>
          <a:p>
            <a:pPr algn="ctr"/>
            <a:r>
              <a:rPr lang="en-US" sz="3900" b="1" dirty="0">
                <a:solidFill>
                  <a:schemeClr val="tx1"/>
                </a:solidFill>
                <a:latin typeface="Algerian" pitchFamily="82" charset="0"/>
              </a:rPr>
              <a:t>THE </a:t>
            </a:r>
            <a:r>
              <a:rPr lang="en-US" sz="3900" b="1" dirty="0" smtClean="0">
                <a:solidFill>
                  <a:schemeClr val="tx1"/>
                </a:solidFill>
                <a:latin typeface="Algerian" pitchFamily="82" charset="0"/>
              </a:rPr>
              <a:t>STAGE MANAGER </a:t>
            </a:r>
            <a:endParaRPr lang="en-US" sz="3900" b="1" dirty="0">
              <a:solidFill>
                <a:schemeClr val="tx1"/>
              </a:solidFill>
              <a:latin typeface="Algerian" pitchFamily="82" charset="0"/>
            </a:endParaRPr>
          </a:p>
          <a:p>
            <a:pPr algn="ctr"/>
            <a:endParaRPr lang="en-US" sz="3900" b="1" dirty="0">
              <a:solidFill>
                <a:schemeClr val="tx1"/>
              </a:solidFill>
              <a:latin typeface="Algerian" pitchFamily="82" charset="0"/>
            </a:endParaRPr>
          </a:p>
          <a:p>
            <a:pPr algn="ctr"/>
            <a:r>
              <a:rPr lang="en-US" b="1" dirty="0" smtClean="0">
                <a:solidFill>
                  <a:schemeClr val="tx1"/>
                </a:solidFill>
                <a:latin typeface="Algerian" pitchFamily="82" charset="0"/>
              </a:rPr>
              <a:t>Prepared by: Lavonne </a:t>
            </a:r>
            <a:r>
              <a:rPr lang="en-US" b="1" dirty="0" err="1" smtClean="0">
                <a:solidFill>
                  <a:schemeClr val="tx1"/>
                </a:solidFill>
                <a:latin typeface="Algerian" pitchFamily="82" charset="0"/>
              </a:rPr>
              <a:t>isaac-bhola</a:t>
            </a:r>
            <a:endParaRPr lang="en-US" b="1" dirty="0" smtClean="0">
              <a:solidFill>
                <a:schemeClr val="tx1"/>
              </a:solidFill>
              <a:latin typeface="Algerian" pitchFamily="82" charset="0"/>
            </a:endParaRPr>
          </a:p>
          <a:p>
            <a:pPr algn="ctr"/>
            <a:r>
              <a:rPr lang="en-US" b="1" dirty="0" smtClean="0">
                <a:solidFill>
                  <a:schemeClr val="tx1"/>
                </a:solidFill>
                <a:latin typeface="Algerian" pitchFamily="82" charset="0"/>
              </a:rPr>
              <a:t>Theatre arts teacher III</a:t>
            </a:r>
          </a:p>
          <a:p>
            <a:pPr algn="ctr"/>
            <a:r>
              <a:rPr lang="en-US" b="1" dirty="0" smtClean="0">
                <a:solidFill>
                  <a:schemeClr val="tx1"/>
                </a:solidFill>
                <a:latin typeface="Algerian" pitchFamily="82" charset="0"/>
              </a:rPr>
              <a:t>secondary</a:t>
            </a:r>
          </a:p>
          <a:p>
            <a:pPr algn="ctr"/>
            <a:r>
              <a:rPr lang="en-US" b="1" dirty="0" smtClean="0">
                <a:solidFill>
                  <a:schemeClr val="tx1"/>
                </a:solidFill>
                <a:latin typeface="Algerian" pitchFamily="82" charset="0"/>
              </a:rPr>
              <a:t>Lesson for Form three students</a:t>
            </a:r>
          </a:p>
        </p:txBody>
      </p:sp>
    </p:spTree>
    <p:extLst>
      <p:ext uri="{BB962C8B-B14F-4D97-AF65-F5344CB8AC3E}">
        <p14:creationId xmlns:p14="http://schemas.microsoft.com/office/powerpoint/2010/main" val="3698055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t>Answers for Stage Manager questions</a:t>
            </a:r>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t>The Stage Manager is in charge of stage management and the smooth running of the show.</a:t>
            </a:r>
          </a:p>
          <a:p>
            <a:pPr marL="514350" indent="-514350">
              <a:buAutoNum type="arabicPeriod"/>
            </a:pPr>
            <a:r>
              <a:rPr lang="en-US" dirty="0" smtClean="0"/>
              <a:t>Any five answers from slide #3.</a:t>
            </a:r>
          </a:p>
          <a:p>
            <a:pPr marL="514350" indent="-514350">
              <a:buAutoNum type="arabicPeriod"/>
            </a:pPr>
            <a:r>
              <a:rPr lang="en-US" dirty="0" smtClean="0"/>
              <a:t>When the Director is absent the Stage manager is in charge.</a:t>
            </a:r>
          </a:p>
          <a:p>
            <a:pPr marL="514350" indent="-514350">
              <a:buAutoNum type="arabicPeriod"/>
            </a:pPr>
            <a:r>
              <a:rPr lang="en-US" dirty="0" smtClean="0"/>
              <a:t>If the stage manager does not cue the actors, sound and lighting person on time the following could happen:</a:t>
            </a:r>
          </a:p>
          <a:p>
            <a:pPr marL="514350" indent="-514350">
              <a:buNone/>
            </a:pPr>
            <a:r>
              <a:rPr lang="en-US" dirty="0" smtClean="0"/>
              <a:t>       - The actors could get confused </a:t>
            </a:r>
          </a:p>
          <a:p>
            <a:pPr marL="514350" indent="-514350">
              <a:buNone/>
            </a:pPr>
            <a:r>
              <a:rPr lang="en-US" dirty="0" smtClean="0"/>
              <a:t>       - the sound or light could be delayed</a:t>
            </a:r>
          </a:p>
          <a:p>
            <a:pPr marL="514350" indent="-514350">
              <a:buNone/>
            </a:pPr>
            <a:r>
              <a:rPr lang="en-US" dirty="0" smtClean="0"/>
              <a:t>       - The show will not run smooth</a:t>
            </a:r>
          </a:p>
          <a:p>
            <a:pPr marL="514350" indent="-514350">
              <a:buNone/>
            </a:pPr>
            <a:endParaRPr lang="en-US" dirty="0" smtClean="0"/>
          </a:p>
          <a:p>
            <a:pPr marL="514350" indent="-514350">
              <a:buNone/>
            </a:pPr>
            <a:endParaRPr lang="en-US" dirty="0" smtClean="0"/>
          </a:p>
          <a:p>
            <a:pPr marL="514350" indent="-514350">
              <a:buAutoNum type="arabicPeriod"/>
            </a:pPr>
            <a:endParaRPr lang="en-US" dirty="0"/>
          </a:p>
        </p:txBody>
      </p:sp>
    </p:spTree>
    <p:extLst>
      <p:ext uri="{BB962C8B-B14F-4D97-AF65-F5344CB8AC3E}">
        <p14:creationId xmlns:p14="http://schemas.microsoft.com/office/powerpoint/2010/main" val="23981607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Answers continued</a:t>
            </a:r>
            <a:endParaRPr lang="en-US" b="1" dirty="0"/>
          </a:p>
        </p:txBody>
      </p:sp>
      <p:sp>
        <p:nvSpPr>
          <p:cNvPr id="3" name="Content Placeholder 2"/>
          <p:cNvSpPr>
            <a:spLocks noGrp="1"/>
          </p:cNvSpPr>
          <p:nvPr>
            <p:ph idx="1"/>
          </p:nvPr>
        </p:nvSpPr>
        <p:spPr/>
        <p:txBody>
          <a:bodyPr>
            <a:normAutofit/>
          </a:bodyPr>
          <a:lstStyle/>
          <a:p>
            <a:pPr>
              <a:buNone/>
            </a:pPr>
            <a:r>
              <a:rPr lang="en-US" dirty="0" smtClean="0"/>
              <a:t>   - the show could be a disaster.</a:t>
            </a:r>
          </a:p>
          <a:p>
            <a:pPr>
              <a:buNone/>
            </a:pPr>
            <a:r>
              <a:rPr lang="en-US" dirty="0" smtClean="0"/>
              <a:t>   - the show might have to start over</a:t>
            </a:r>
          </a:p>
          <a:p>
            <a:pPr>
              <a:buNone/>
            </a:pPr>
            <a:r>
              <a:rPr lang="en-US" dirty="0" smtClean="0"/>
              <a:t>   - the crowd could get angry and leave</a:t>
            </a:r>
          </a:p>
          <a:p>
            <a:pPr>
              <a:buNone/>
            </a:pPr>
            <a:r>
              <a:rPr lang="en-US" dirty="0" smtClean="0"/>
              <a:t>   - the show could get a bad review</a:t>
            </a:r>
          </a:p>
          <a:p>
            <a:pPr>
              <a:buNone/>
            </a:pPr>
            <a:r>
              <a:rPr lang="en-US" dirty="0" smtClean="0"/>
              <a:t>   - the show could go longer than intended</a:t>
            </a:r>
          </a:p>
          <a:p>
            <a:pPr>
              <a:buNone/>
            </a:pPr>
            <a:r>
              <a:rPr lang="en-US" dirty="0" smtClean="0"/>
              <a:t>(any three of these answers would be correct)</a:t>
            </a:r>
          </a:p>
          <a:p>
            <a:pPr marL="514350" indent="-514350">
              <a:buAutoNum type="arabicPeriod" startAt="5"/>
            </a:pPr>
            <a:r>
              <a:rPr lang="en-US" dirty="0" smtClean="0"/>
              <a:t>The stage manager is important to a production because:</a:t>
            </a:r>
          </a:p>
          <a:p>
            <a:pPr marL="514350" indent="-514350">
              <a:buNone/>
            </a:pPr>
            <a:r>
              <a:rPr lang="en-US" dirty="0" smtClean="0"/>
              <a:t>     -  they help the play to run smoothly</a:t>
            </a:r>
          </a:p>
          <a:p>
            <a:pPr marL="514350" indent="-514350">
              <a:buNone/>
            </a:pPr>
            <a:r>
              <a:rPr lang="en-US" dirty="0" smtClean="0"/>
              <a:t>     -  the Director needs their assistance at rehearsals and especially on the night of the show</a:t>
            </a:r>
          </a:p>
          <a:p>
            <a:pPr marL="514350" indent="-514350">
              <a:buNone/>
            </a:pPr>
            <a:endParaRPr lang="en-US" dirty="0" smtClean="0"/>
          </a:p>
          <a:p>
            <a:pPr>
              <a:buNone/>
            </a:pPr>
            <a:endParaRPr lang="en-US" dirty="0"/>
          </a:p>
        </p:txBody>
      </p:sp>
    </p:spTree>
    <p:extLst>
      <p:ext uri="{BB962C8B-B14F-4D97-AF65-F5344CB8AC3E}">
        <p14:creationId xmlns:p14="http://schemas.microsoft.com/office/powerpoint/2010/main" val="11424861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Answers continued</a:t>
            </a:r>
            <a:endParaRPr lang="en-US" b="1" dirty="0"/>
          </a:p>
        </p:txBody>
      </p:sp>
      <p:sp>
        <p:nvSpPr>
          <p:cNvPr id="3" name="Content Placeholder 2"/>
          <p:cNvSpPr>
            <a:spLocks noGrp="1"/>
          </p:cNvSpPr>
          <p:nvPr>
            <p:ph idx="1"/>
          </p:nvPr>
        </p:nvSpPr>
        <p:spPr/>
        <p:txBody>
          <a:bodyPr/>
          <a:lstStyle/>
          <a:p>
            <a:pPr>
              <a:buNone/>
            </a:pPr>
            <a:r>
              <a:rPr lang="en-US" dirty="0" smtClean="0"/>
              <a:t>   -  no one will be there to ensure that props are placed properly or to change the set for each scene</a:t>
            </a:r>
          </a:p>
          <a:p>
            <a:pPr>
              <a:buNone/>
            </a:pPr>
            <a:r>
              <a:rPr lang="en-US" dirty="0" smtClean="0"/>
              <a:t>   -  the stage manager is the one who ensures that actors are in their positions and cues them on time to have a good flow of the play</a:t>
            </a:r>
          </a:p>
          <a:p>
            <a:pPr>
              <a:buNone/>
            </a:pPr>
            <a:r>
              <a:rPr lang="en-US" dirty="0" smtClean="0"/>
              <a:t>   -  the stage manger is the person who liaise with the technique crew to make sure everything is in order</a:t>
            </a:r>
          </a:p>
          <a:p>
            <a:pPr>
              <a:buNone/>
            </a:pPr>
            <a:r>
              <a:rPr lang="en-US" dirty="0" smtClean="0"/>
              <a:t>(</a:t>
            </a:r>
            <a:r>
              <a:rPr lang="en-US" i="1" dirty="0" smtClean="0"/>
              <a:t>Any four (4) of these would be correct)</a:t>
            </a:r>
          </a:p>
          <a:p>
            <a:pPr>
              <a:buNone/>
            </a:pPr>
            <a:endParaRPr lang="en-US" i="1" dirty="0" smtClean="0"/>
          </a:p>
          <a:p>
            <a:pPr>
              <a:buNone/>
            </a:pPr>
            <a:endParaRPr lang="en-US" dirty="0" smtClean="0"/>
          </a:p>
          <a:p>
            <a:pPr>
              <a:buNone/>
            </a:pPr>
            <a:endParaRPr lang="en-US" dirty="0" smtClean="0"/>
          </a:p>
          <a:p>
            <a:pPr>
              <a:buNone/>
            </a:pPr>
            <a:endParaRPr lang="en-US" dirty="0"/>
          </a:p>
        </p:txBody>
      </p:sp>
      <p:pic>
        <p:nvPicPr>
          <p:cNvPr id="18434" name="Picture 2" descr="C:\Users\Lavonne\AppData\Local\Microsoft\Windows\INetCache\IE\LE09WYJJ\Thank_You_Wave[1].jpg"/>
          <p:cNvPicPr>
            <a:picLocks noChangeAspect="1" noChangeArrowheads="1"/>
          </p:cNvPicPr>
          <p:nvPr/>
        </p:nvPicPr>
        <p:blipFill>
          <a:blip r:embed="rId2" cstate="print"/>
          <a:srcRect/>
          <a:stretch>
            <a:fillRect/>
          </a:stretch>
        </p:blipFill>
        <p:spPr bwMode="auto">
          <a:xfrm>
            <a:off x="3681984" y="5715766"/>
            <a:ext cx="3315208" cy="555785"/>
          </a:xfrm>
          <a:prstGeom prst="rect">
            <a:avLst/>
          </a:prstGeom>
          <a:noFill/>
        </p:spPr>
      </p:pic>
    </p:spTree>
    <p:extLst>
      <p:ext uri="{BB962C8B-B14F-4D97-AF65-F5344CB8AC3E}">
        <p14:creationId xmlns:p14="http://schemas.microsoft.com/office/powerpoint/2010/main" val="465422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Who is the Stage Manager?</a:t>
            </a:r>
            <a:endParaRPr lang="en-US" b="1" dirty="0"/>
          </a:p>
        </p:txBody>
      </p:sp>
      <p:sp>
        <p:nvSpPr>
          <p:cNvPr id="3" name="Content Placeholder 2"/>
          <p:cNvSpPr>
            <a:spLocks noGrp="1"/>
          </p:cNvSpPr>
          <p:nvPr>
            <p:ph idx="1"/>
          </p:nvPr>
        </p:nvSpPr>
        <p:spPr/>
        <p:txBody>
          <a:bodyPr/>
          <a:lstStyle/>
          <a:p>
            <a:r>
              <a:rPr lang="en-US" dirty="0" smtClean="0"/>
              <a:t>A Stage Manager is the person in charge backstage.  He is in charge of everything to do with stage management and the smooth running of the show.</a:t>
            </a:r>
            <a:endParaRPr lang="en-US" dirty="0"/>
          </a:p>
        </p:txBody>
      </p:sp>
      <p:pic>
        <p:nvPicPr>
          <p:cNvPr id="13314" name="Picture 2" descr="C:\Users\Lavonne\AppData\Local\Microsoft\Windows\INetCache\IE\K2IQYY8I\2779636762_e6e360573b_n[1].jpg"/>
          <p:cNvPicPr>
            <a:picLocks noChangeAspect="1" noChangeArrowheads="1"/>
          </p:cNvPicPr>
          <p:nvPr/>
        </p:nvPicPr>
        <p:blipFill>
          <a:blip r:embed="rId2" cstate="print"/>
          <a:srcRect/>
          <a:stretch>
            <a:fillRect/>
          </a:stretch>
        </p:blipFill>
        <p:spPr bwMode="auto">
          <a:xfrm>
            <a:off x="4572000" y="3352800"/>
            <a:ext cx="3429000" cy="2514600"/>
          </a:xfrm>
          <a:prstGeom prst="rect">
            <a:avLst/>
          </a:prstGeom>
          <a:noFill/>
        </p:spPr>
      </p:pic>
    </p:spTree>
    <p:extLst>
      <p:ext uri="{BB962C8B-B14F-4D97-AF65-F5344CB8AC3E}">
        <p14:creationId xmlns:p14="http://schemas.microsoft.com/office/powerpoint/2010/main" val="40109811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The Stage Manager’s role includes:</a:t>
            </a:r>
            <a:endParaRPr lang="en-US" b="1" dirty="0"/>
          </a:p>
        </p:txBody>
      </p:sp>
      <p:sp>
        <p:nvSpPr>
          <p:cNvPr id="3" name="Content Placeholder 2"/>
          <p:cNvSpPr>
            <a:spLocks noGrp="1"/>
          </p:cNvSpPr>
          <p:nvPr>
            <p:ph idx="1"/>
          </p:nvPr>
        </p:nvSpPr>
        <p:spPr/>
        <p:txBody>
          <a:bodyPr>
            <a:normAutofit/>
          </a:bodyPr>
          <a:lstStyle/>
          <a:p>
            <a:r>
              <a:rPr lang="en-US" dirty="0" smtClean="0"/>
              <a:t>Moving props on and off the stage</a:t>
            </a:r>
          </a:p>
          <a:p>
            <a:r>
              <a:rPr lang="en-US" dirty="0" smtClean="0"/>
              <a:t>Conducting rehearsals when the Director is absent</a:t>
            </a:r>
          </a:p>
          <a:p>
            <a:r>
              <a:rPr lang="en-US" dirty="0" smtClean="0"/>
              <a:t>Keeping the ‘Prompt book’ (explanation below)</a:t>
            </a:r>
          </a:p>
          <a:p>
            <a:r>
              <a:rPr lang="en-US" dirty="0" smtClean="0"/>
              <a:t>Creating the rehearsal schedule</a:t>
            </a:r>
          </a:p>
          <a:p>
            <a:r>
              <a:rPr lang="en-US" dirty="0" smtClean="0"/>
              <a:t>Helping the director with the blocking of the play</a:t>
            </a:r>
          </a:p>
          <a:p>
            <a:r>
              <a:rPr lang="en-US" dirty="0" smtClean="0"/>
              <a:t>Cueing the actors when it’s time to come on stage</a:t>
            </a:r>
          </a:p>
          <a:p>
            <a:r>
              <a:rPr lang="en-US" dirty="0" smtClean="0"/>
              <a:t>Cueing the lighting and sound technicians</a:t>
            </a:r>
          </a:p>
          <a:p>
            <a:r>
              <a:rPr lang="en-US" dirty="0" smtClean="0"/>
              <a:t>Being in charge on the day of the production</a:t>
            </a:r>
          </a:p>
          <a:p>
            <a:pPr>
              <a:buNone/>
            </a:pPr>
            <a:r>
              <a:rPr lang="en-US" dirty="0" smtClean="0"/>
              <a:t>These are just a few of his or her responsibilities.</a:t>
            </a:r>
            <a:endParaRPr lang="en-US" dirty="0"/>
          </a:p>
        </p:txBody>
      </p:sp>
      <p:pic>
        <p:nvPicPr>
          <p:cNvPr id="14338" name="Picture 2" descr="C:\Users\Lavonne\AppData\Local\Microsoft\Windows\INetCache\IE\SC9DMGWE\250px-Stagecraft_icon.svg[1].png"/>
          <p:cNvPicPr>
            <a:picLocks noChangeAspect="1" noChangeArrowheads="1"/>
          </p:cNvPicPr>
          <p:nvPr/>
        </p:nvPicPr>
        <p:blipFill>
          <a:blip r:embed="rId2" cstate="print"/>
          <a:srcRect/>
          <a:stretch>
            <a:fillRect/>
          </a:stretch>
        </p:blipFill>
        <p:spPr bwMode="auto">
          <a:xfrm>
            <a:off x="7626177" y="2392680"/>
            <a:ext cx="1647825" cy="2381250"/>
          </a:xfrm>
          <a:prstGeom prst="rect">
            <a:avLst/>
          </a:prstGeom>
          <a:noFill/>
        </p:spPr>
      </p:pic>
    </p:spTree>
    <p:extLst>
      <p:ext uri="{BB962C8B-B14F-4D97-AF65-F5344CB8AC3E}">
        <p14:creationId xmlns:p14="http://schemas.microsoft.com/office/powerpoint/2010/main" val="2667794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Stage Management</a:t>
            </a:r>
            <a:endParaRPr lang="en-US" b="1" dirty="0"/>
          </a:p>
        </p:txBody>
      </p:sp>
      <p:sp>
        <p:nvSpPr>
          <p:cNvPr id="3" name="Content Placeholder 2"/>
          <p:cNvSpPr>
            <a:spLocks noGrp="1"/>
          </p:cNvSpPr>
          <p:nvPr>
            <p:ph idx="1"/>
          </p:nvPr>
        </p:nvSpPr>
        <p:spPr/>
        <p:txBody>
          <a:bodyPr/>
          <a:lstStyle/>
          <a:p>
            <a:r>
              <a:rPr lang="en-US" dirty="0" smtClean="0"/>
              <a:t>Can you say five of the SM duties without watching the slide?  Look at it one more time, then close your eyes and see if you can repeat five of his/her duties.</a:t>
            </a:r>
          </a:p>
          <a:p>
            <a:endParaRPr lang="en-US" dirty="0" smtClean="0"/>
          </a:p>
          <a:p>
            <a:r>
              <a:rPr lang="en-US" dirty="0" smtClean="0"/>
              <a:t>Did you do it?  Were you correct?</a:t>
            </a:r>
          </a:p>
          <a:p>
            <a:pPr marL="0" indent="0">
              <a:buNone/>
            </a:pPr>
            <a:endParaRPr lang="en-US" dirty="0" smtClean="0"/>
          </a:p>
          <a:p>
            <a:r>
              <a:rPr lang="en-US" dirty="0" smtClean="0"/>
              <a:t>Repeat it again, close your eyes and see if you can remember the duties.</a:t>
            </a:r>
            <a:endParaRPr lang="en-US" dirty="0"/>
          </a:p>
        </p:txBody>
      </p:sp>
      <p:pic>
        <p:nvPicPr>
          <p:cNvPr id="15364" name="Picture 4" descr="C:\Users\Lavonne\AppData\Local\Microsoft\Windows\INetCache\IE\SC9DMGWE\blindfolded[1].jpg"/>
          <p:cNvPicPr>
            <a:picLocks noChangeAspect="1" noChangeArrowheads="1"/>
          </p:cNvPicPr>
          <p:nvPr/>
        </p:nvPicPr>
        <p:blipFill>
          <a:blip r:embed="rId2" cstate="print"/>
          <a:srcRect/>
          <a:stretch>
            <a:fillRect/>
          </a:stretch>
        </p:blipFill>
        <p:spPr bwMode="auto">
          <a:xfrm>
            <a:off x="4023168" y="4901184"/>
            <a:ext cx="1905000" cy="1587500"/>
          </a:xfrm>
          <a:prstGeom prst="rect">
            <a:avLst/>
          </a:prstGeom>
          <a:noFill/>
        </p:spPr>
      </p:pic>
    </p:spTree>
    <p:extLst>
      <p:ext uri="{BB962C8B-B14F-4D97-AF65-F5344CB8AC3E}">
        <p14:creationId xmlns:p14="http://schemas.microsoft.com/office/powerpoint/2010/main" val="2991238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t>
            </a:r>
            <a:r>
              <a:rPr lang="en-US" b="1" dirty="0" smtClean="0"/>
              <a:t>Prompt Book’</a:t>
            </a:r>
            <a:endParaRPr lang="en-US" b="1" dirty="0"/>
          </a:p>
        </p:txBody>
      </p:sp>
      <p:sp>
        <p:nvSpPr>
          <p:cNvPr id="3" name="Content Placeholder 2"/>
          <p:cNvSpPr>
            <a:spLocks noGrp="1"/>
          </p:cNvSpPr>
          <p:nvPr>
            <p:ph idx="1"/>
          </p:nvPr>
        </p:nvSpPr>
        <p:spPr/>
        <p:txBody>
          <a:bodyPr/>
          <a:lstStyle/>
          <a:p>
            <a:pPr algn="just"/>
            <a:r>
              <a:rPr lang="en-US" dirty="0" smtClean="0"/>
              <a:t>The Stage Manager prepares and keeps the Prompt book.  </a:t>
            </a:r>
          </a:p>
          <a:p>
            <a:pPr marL="0" indent="0" algn="just">
              <a:buNone/>
            </a:pPr>
            <a:r>
              <a:rPr lang="en-US" dirty="0" smtClean="0"/>
              <a:t>The </a:t>
            </a:r>
            <a:r>
              <a:rPr lang="en-US" b="1" dirty="0" smtClean="0"/>
              <a:t>Prompt Book</a:t>
            </a:r>
            <a:r>
              <a:rPr lang="en-US" dirty="0" smtClean="0"/>
              <a:t> is the master copy of the script or score, containing all the actors’ moves and technical cues, and is used by the deputy </a:t>
            </a:r>
            <a:r>
              <a:rPr lang="en-US" b="1" dirty="0" smtClean="0"/>
              <a:t>stage manager</a:t>
            </a:r>
            <a:r>
              <a:rPr lang="en-US" dirty="0" smtClean="0"/>
              <a:t> to run rehearsals and later, control the performance. It's sometimes known as the '</a:t>
            </a:r>
            <a:r>
              <a:rPr lang="en-US" b="1" dirty="0" smtClean="0"/>
              <a:t>book</a:t>
            </a:r>
            <a:r>
              <a:rPr lang="en-US" dirty="0" smtClean="0"/>
              <a:t>', </a:t>
            </a:r>
            <a:r>
              <a:rPr lang="en-US" b="1" dirty="0" smtClean="0"/>
              <a:t>Prompt</a:t>
            </a:r>
            <a:r>
              <a:rPr lang="en-US" dirty="0" smtClean="0"/>
              <a:t> Copy or </a:t>
            </a:r>
            <a:r>
              <a:rPr lang="en-US" b="1" dirty="0" smtClean="0"/>
              <a:t>Prompt</a:t>
            </a:r>
            <a:r>
              <a:rPr lang="en-US" dirty="0" smtClean="0"/>
              <a:t> Script.</a:t>
            </a:r>
          </a:p>
          <a:p>
            <a:pPr marL="0" indent="0">
              <a:buNone/>
            </a:pPr>
            <a:r>
              <a:rPr lang="en-US" dirty="0" smtClean="0"/>
              <a:t/>
            </a:r>
            <a:br>
              <a:rPr lang="en-US" dirty="0" smtClean="0"/>
            </a:br>
            <a:endParaRPr lang="en-US" dirty="0"/>
          </a:p>
        </p:txBody>
      </p:sp>
      <p:pic>
        <p:nvPicPr>
          <p:cNvPr id="16386" name="Picture 2" descr="C:\Users\Lavonne\AppData\Local\Microsoft\Windows\INetCache\IE\K2IQYY8I\14301-illustration-of-a-book-pv[1].png"/>
          <p:cNvPicPr>
            <a:picLocks noChangeAspect="1" noChangeArrowheads="1"/>
          </p:cNvPicPr>
          <p:nvPr/>
        </p:nvPicPr>
        <p:blipFill>
          <a:blip r:embed="rId2" cstate="print"/>
          <a:srcRect/>
          <a:stretch>
            <a:fillRect/>
          </a:stretch>
        </p:blipFill>
        <p:spPr bwMode="auto">
          <a:xfrm>
            <a:off x="4136277" y="4270248"/>
            <a:ext cx="1678781" cy="1676400"/>
          </a:xfrm>
          <a:prstGeom prst="rect">
            <a:avLst/>
          </a:prstGeom>
          <a:noFill/>
        </p:spPr>
      </p:pic>
    </p:spTree>
    <p:extLst>
      <p:ext uri="{BB962C8B-B14F-4D97-AF65-F5344CB8AC3E}">
        <p14:creationId xmlns:p14="http://schemas.microsoft.com/office/powerpoint/2010/main" val="32971752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The Prompt Book includes:</a:t>
            </a:r>
            <a:endParaRPr lang="en-US" b="1" dirty="0"/>
          </a:p>
        </p:txBody>
      </p:sp>
      <p:sp>
        <p:nvSpPr>
          <p:cNvPr id="3" name="Content Placeholder 2"/>
          <p:cNvSpPr>
            <a:spLocks noGrp="1"/>
          </p:cNvSpPr>
          <p:nvPr>
            <p:ph idx="1"/>
          </p:nvPr>
        </p:nvSpPr>
        <p:spPr/>
        <p:txBody>
          <a:bodyPr>
            <a:normAutofit/>
          </a:bodyPr>
          <a:lstStyle/>
          <a:p>
            <a:r>
              <a:rPr lang="en-US" dirty="0" smtClean="0"/>
              <a:t>A copy of the script</a:t>
            </a:r>
          </a:p>
          <a:p>
            <a:r>
              <a:rPr lang="en-US" dirty="0" smtClean="0"/>
              <a:t>Rehearsal Schedule</a:t>
            </a:r>
          </a:p>
          <a:p>
            <a:r>
              <a:rPr lang="en-US" dirty="0" smtClean="0"/>
              <a:t>Cast List (names of actors and their character)</a:t>
            </a:r>
          </a:p>
          <a:p>
            <a:r>
              <a:rPr lang="en-US" dirty="0" smtClean="0"/>
              <a:t>Contact Sheet (phone numbers, emails, addresses)</a:t>
            </a:r>
          </a:p>
          <a:p>
            <a:r>
              <a:rPr lang="en-US" dirty="0" smtClean="0"/>
              <a:t>A map of the venue</a:t>
            </a:r>
          </a:p>
          <a:p>
            <a:r>
              <a:rPr lang="en-US" dirty="0" smtClean="0"/>
              <a:t>The blocking of the play</a:t>
            </a:r>
          </a:p>
          <a:p>
            <a:r>
              <a:rPr lang="en-US" dirty="0" smtClean="0"/>
              <a:t>Props list</a:t>
            </a:r>
          </a:p>
          <a:p>
            <a:r>
              <a:rPr lang="en-US" dirty="0" smtClean="0"/>
              <a:t>Actors’ Cue sheet</a:t>
            </a:r>
          </a:p>
          <a:p>
            <a:r>
              <a:rPr lang="en-US" dirty="0" smtClean="0"/>
              <a:t>Lighting and sound cue sheets</a:t>
            </a:r>
          </a:p>
          <a:p>
            <a:pPr>
              <a:buNone/>
            </a:pPr>
            <a:endParaRPr lang="en-US" dirty="0"/>
          </a:p>
        </p:txBody>
      </p:sp>
    </p:spTree>
    <p:extLst>
      <p:ext uri="{BB962C8B-B14F-4D97-AF65-F5344CB8AC3E}">
        <p14:creationId xmlns:p14="http://schemas.microsoft.com/office/powerpoint/2010/main" val="11355311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Let’s </a:t>
            </a:r>
            <a:r>
              <a:rPr lang="en-US" b="1" dirty="0"/>
              <a:t>t</a:t>
            </a:r>
            <a:r>
              <a:rPr lang="en-US" b="1" dirty="0" smtClean="0"/>
              <a:t>est your memory?</a:t>
            </a:r>
            <a:endParaRPr lang="en-US" b="1" dirty="0"/>
          </a:p>
        </p:txBody>
      </p:sp>
      <p:sp>
        <p:nvSpPr>
          <p:cNvPr id="3" name="Content Placeholder 2"/>
          <p:cNvSpPr>
            <a:spLocks noGrp="1"/>
          </p:cNvSpPr>
          <p:nvPr>
            <p:ph idx="1"/>
          </p:nvPr>
        </p:nvSpPr>
        <p:spPr/>
        <p:txBody>
          <a:bodyPr/>
          <a:lstStyle/>
          <a:p>
            <a:endParaRPr lang="en-US" dirty="0" smtClean="0"/>
          </a:p>
          <a:p>
            <a:r>
              <a:rPr lang="en-US" dirty="0" smtClean="0"/>
              <a:t>Who keeps the Prompt book?</a:t>
            </a:r>
          </a:p>
          <a:p>
            <a:pPr>
              <a:buNone/>
            </a:pPr>
            <a:r>
              <a:rPr lang="en-US" dirty="0" smtClean="0"/>
              <a:t>Please answer in your notebooks.</a:t>
            </a:r>
          </a:p>
          <a:p>
            <a:pPr>
              <a:buNone/>
            </a:pPr>
            <a:endParaRPr lang="en-US" dirty="0" smtClean="0"/>
          </a:p>
          <a:p>
            <a:r>
              <a:rPr lang="en-US" dirty="0" smtClean="0"/>
              <a:t>Name five items that you can find in the Prompt book?</a:t>
            </a:r>
          </a:p>
          <a:p>
            <a:pPr>
              <a:buNone/>
            </a:pPr>
            <a:r>
              <a:rPr lang="en-US" dirty="0" smtClean="0"/>
              <a:t>Please answer in your notebooks.</a:t>
            </a:r>
            <a:endParaRPr lang="en-US" dirty="0"/>
          </a:p>
        </p:txBody>
      </p:sp>
    </p:spTree>
    <p:extLst>
      <p:ext uri="{BB962C8B-B14F-4D97-AF65-F5344CB8AC3E}">
        <p14:creationId xmlns:p14="http://schemas.microsoft.com/office/powerpoint/2010/main" val="1107882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Task</a:t>
            </a:r>
            <a:endParaRPr lang="en-US" b="1" dirty="0"/>
          </a:p>
        </p:txBody>
      </p:sp>
      <p:sp>
        <p:nvSpPr>
          <p:cNvPr id="3" name="Content Placeholder 2"/>
          <p:cNvSpPr>
            <a:spLocks noGrp="1"/>
          </p:cNvSpPr>
          <p:nvPr>
            <p:ph idx="1"/>
          </p:nvPr>
        </p:nvSpPr>
        <p:spPr/>
        <p:txBody>
          <a:bodyPr>
            <a:normAutofit/>
          </a:bodyPr>
          <a:lstStyle/>
          <a:p>
            <a:r>
              <a:rPr lang="en-US" dirty="0" smtClean="0"/>
              <a:t>Please answer all questions on the Stage Manager in your notebooks. (Please do not look at the slides, answer on your own)</a:t>
            </a:r>
          </a:p>
          <a:p>
            <a:endParaRPr lang="en-US" dirty="0" smtClean="0"/>
          </a:p>
          <a:p>
            <a:pPr marL="514350" indent="-514350">
              <a:buAutoNum type="arabicPeriod"/>
            </a:pPr>
            <a:r>
              <a:rPr lang="en-US" dirty="0" smtClean="0"/>
              <a:t>Who is a Stage manager?</a:t>
            </a:r>
          </a:p>
          <a:p>
            <a:pPr marL="514350" indent="-514350">
              <a:buAutoNum type="arabicPeriod"/>
            </a:pPr>
            <a:r>
              <a:rPr lang="en-US" dirty="0" smtClean="0"/>
              <a:t>List five (5) of his/her duties.</a:t>
            </a:r>
          </a:p>
          <a:p>
            <a:pPr marL="514350" indent="-514350">
              <a:buAutoNum type="arabicPeriod"/>
            </a:pPr>
            <a:r>
              <a:rPr lang="en-US" dirty="0" smtClean="0"/>
              <a:t>If the Director is absent who is in charge of rehearsals?</a:t>
            </a:r>
          </a:p>
          <a:p>
            <a:pPr marL="514350" indent="-514350">
              <a:buAutoNum type="arabicPeriod"/>
            </a:pPr>
            <a:r>
              <a:rPr lang="en-US" dirty="0" smtClean="0"/>
              <a:t>If the SM does not cue the Actors, lights or sound on time, state three (3) things that could positively go wrong.</a:t>
            </a:r>
          </a:p>
          <a:p>
            <a:pPr marL="514350" indent="-514350">
              <a:buAutoNum type="arabicPeriod"/>
            </a:pPr>
            <a:r>
              <a:rPr lang="en-US" dirty="0" smtClean="0"/>
              <a:t>Explain four (4) reasons why a Stage Manager is important to a production.</a:t>
            </a:r>
          </a:p>
          <a:p>
            <a:pPr marL="514350" indent="-514350">
              <a:buAutoNum type="arabicPeriod"/>
            </a:pPr>
            <a:endParaRPr lang="en-US" dirty="0" smtClean="0"/>
          </a:p>
        </p:txBody>
      </p:sp>
    </p:spTree>
    <p:extLst>
      <p:ext uri="{BB962C8B-B14F-4D97-AF65-F5344CB8AC3E}">
        <p14:creationId xmlns:p14="http://schemas.microsoft.com/office/powerpoint/2010/main" val="688935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024129"/>
            <a:ext cx="8596668" cy="5017234"/>
          </a:xfrm>
        </p:spPr>
        <p:txBody>
          <a:bodyPr/>
          <a:lstStyle/>
          <a:p>
            <a:pPr marL="0" indent="0">
              <a:buNone/>
            </a:pPr>
            <a:r>
              <a:rPr lang="en-US" dirty="0" smtClean="0"/>
              <a:t>I do hope that you understood the lesson and that you learnt someday new today.  Do have a great day.</a:t>
            </a:r>
          </a:p>
          <a:p>
            <a:endParaRPr lang="en-US" dirty="0" smtClean="0"/>
          </a:p>
          <a:p>
            <a:endParaRPr lang="en-US" dirty="0"/>
          </a:p>
        </p:txBody>
      </p:sp>
      <p:pic>
        <p:nvPicPr>
          <p:cNvPr id="17410" name="Picture 2" descr="C:\Users\Lavonne\AppData\Local\Microsoft\Windows\INetCache\IE\98MDJMNE\Bye-smiley[1].png"/>
          <p:cNvPicPr>
            <a:picLocks noChangeAspect="1" noChangeArrowheads="1"/>
          </p:cNvPicPr>
          <p:nvPr/>
        </p:nvPicPr>
        <p:blipFill>
          <a:blip r:embed="rId2" cstate="print"/>
          <a:srcRect/>
          <a:stretch>
            <a:fillRect/>
          </a:stretch>
        </p:blipFill>
        <p:spPr bwMode="auto">
          <a:xfrm>
            <a:off x="3031998" y="1984248"/>
            <a:ext cx="4762500" cy="2600325"/>
          </a:xfrm>
          <a:prstGeom prst="rect">
            <a:avLst/>
          </a:prstGeom>
          <a:noFill/>
        </p:spPr>
      </p:pic>
    </p:spTree>
    <p:extLst>
      <p:ext uri="{BB962C8B-B14F-4D97-AF65-F5344CB8AC3E}">
        <p14:creationId xmlns:p14="http://schemas.microsoft.com/office/powerpoint/2010/main" val="3676790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7</TotalTime>
  <Words>747</Words>
  <Application>Microsoft Office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Algerian</vt:lpstr>
      <vt:lpstr>Arial</vt:lpstr>
      <vt:lpstr>Trebuchet MS</vt:lpstr>
      <vt:lpstr>Wingdings 3</vt:lpstr>
      <vt:lpstr>Facet</vt:lpstr>
      <vt:lpstr> THE PRODUCTION TEAM</vt:lpstr>
      <vt:lpstr>Who is the Stage Manager?</vt:lpstr>
      <vt:lpstr>The Stage Manager’s role includes:</vt:lpstr>
      <vt:lpstr>Stage Management</vt:lpstr>
      <vt:lpstr>‘Prompt Book’</vt:lpstr>
      <vt:lpstr>The Prompt Book includes:</vt:lpstr>
      <vt:lpstr>Let’s test your memory?</vt:lpstr>
      <vt:lpstr>Task</vt:lpstr>
      <vt:lpstr>PowerPoint Presentation</vt:lpstr>
      <vt:lpstr>Answers for Stage Manager questions</vt:lpstr>
      <vt:lpstr>Answers continued</vt:lpstr>
      <vt:lpstr>Answers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PRODUCTION TEAM</dc:title>
  <dc:creator>sdhanoo@gmail.com</dc:creator>
  <cp:lastModifiedBy>Evette Graham</cp:lastModifiedBy>
  <cp:revision>2</cp:revision>
  <dcterms:created xsi:type="dcterms:W3CDTF">2020-04-15T16:11:17Z</dcterms:created>
  <dcterms:modified xsi:type="dcterms:W3CDTF">2020-04-20T00:54:12Z</dcterms:modified>
</cp:coreProperties>
</file>