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9" r:id="rId4"/>
    <p:sldId id="263" r:id="rId5"/>
    <p:sldId id="264" r:id="rId6"/>
    <p:sldId id="260" r:id="rId7"/>
    <p:sldId id="261" r:id="rId8"/>
    <p:sldId id="258" r:id="rId9"/>
    <p:sldId id="268" r:id="rId10"/>
    <p:sldId id="262" r:id="rId11"/>
    <p:sldId id="265" r:id="rId12"/>
    <p:sldId id="266" r:id="rId13"/>
    <p:sldId id="267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9923F9-EFE7-4B85-AD9F-F4358053C6E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D7C205-0E6A-4B65-8997-7EB6BEF8841E}">
      <dgm:prSet phldrT="[Text]"/>
      <dgm:spPr/>
      <dgm:t>
        <a:bodyPr/>
        <a:lstStyle/>
        <a:p>
          <a:r>
            <a:rPr lang="en-US" dirty="0" smtClean="0"/>
            <a:t>Governmental Agencies</a:t>
          </a:r>
          <a:endParaRPr lang="en-US" dirty="0"/>
        </a:p>
      </dgm:t>
    </dgm:pt>
    <dgm:pt modelId="{5F420BFE-0237-428B-8D04-9FD7D54FD87E}" type="parTrans" cxnId="{365C57EA-42DB-480E-9644-29983FFFC5E0}">
      <dgm:prSet/>
      <dgm:spPr/>
      <dgm:t>
        <a:bodyPr/>
        <a:lstStyle/>
        <a:p>
          <a:endParaRPr lang="en-US"/>
        </a:p>
      </dgm:t>
    </dgm:pt>
    <dgm:pt modelId="{828E8812-D64D-4080-861C-BB90B6864961}" type="sibTrans" cxnId="{365C57EA-42DB-480E-9644-29983FFFC5E0}">
      <dgm:prSet/>
      <dgm:spPr/>
      <dgm:t>
        <a:bodyPr/>
        <a:lstStyle/>
        <a:p>
          <a:endParaRPr lang="en-US"/>
        </a:p>
      </dgm:t>
    </dgm:pt>
    <dgm:pt modelId="{9300AB3F-764D-4E47-8BCF-DB7A043F8C3E}">
      <dgm:prSet phldrT="[Text]"/>
      <dgm:spPr/>
      <dgm:t>
        <a:bodyPr/>
        <a:lstStyle/>
        <a:p>
          <a:r>
            <a:rPr lang="en-US" dirty="0" smtClean="0"/>
            <a:t>Non-governmental agencies</a:t>
          </a:r>
          <a:endParaRPr lang="en-US" dirty="0"/>
        </a:p>
      </dgm:t>
    </dgm:pt>
    <dgm:pt modelId="{B315D4F7-9386-49FC-8035-1469F28C5D3A}" type="parTrans" cxnId="{E08B96F2-1FB4-4631-810F-0634378280DF}">
      <dgm:prSet/>
      <dgm:spPr/>
      <dgm:t>
        <a:bodyPr/>
        <a:lstStyle/>
        <a:p>
          <a:endParaRPr lang="en-US"/>
        </a:p>
      </dgm:t>
    </dgm:pt>
    <dgm:pt modelId="{85313EF6-0A96-4A30-8F52-AEDAA9AC3046}" type="sibTrans" cxnId="{E08B96F2-1FB4-4631-810F-0634378280DF}">
      <dgm:prSet/>
      <dgm:spPr/>
      <dgm:t>
        <a:bodyPr/>
        <a:lstStyle/>
        <a:p>
          <a:endParaRPr lang="en-US"/>
        </a:p>
      </dgm:t>
    </dgm:pt>
    <dgm:pt modelId="{B90CA080-CDE5-439D-A2A3-02A547F3FF54}">
      <dgm:prSet phldrT="[Text]"/>
      <dgm:spPr/>
      <dgm:t>
        <a:bodyPr/>
        <a:lstStyle/>
        <a:p>
          <a:r>
            <a:rPr lang="en-US" dirty="0" smtClean="0"/>
            <a:t>Financial institutions</a:t>
          </a:r>
          <a:endParaRPr lang="en-US" dirty="0"/>
        </a:p>
      </dgm:t>
    </dgm:pt>
    <dgm:pt modelId="{DE7A5D17-4BAD-4BFA-BEAE-8819C83B4379}" type="parTrans" cxnId="{A03DD432-5504-4B10-A790-C0AA7A5C670D}">
      <dgm:prSet/>
      <dgm:spPr/>
      <dgm:t>
        <a:bodyPr/>
        <a:lstStyle/>
        <a:p>
          <a:endParaRPr lang="en-US"/>
        </a:p>
      </dgm:t>
    </dgm:pt>
    <dgm:pt modelId="{25CDE2AA-3638-4A7C-9849-9B295B2BE69F}" type="sibTrans" cxnId="{A03DD432-5504-4B10-A790-C0AA7A5C670D}">
      <dgm:prSet/>
      <dgm:spPr/>
      <dgm:t>
        <a:bodyPr/>
        <a:lstStyle/>
        <a:p>
          <a:endParaRPr lang="en-US"/>
        </a:p>
      </dgm:t>
    </dgm:pt>
    <dgm:pt modelId="{5763158D-3571-4209-ACCA-A5A087087980}" type="pres">
      <dgm:prSet presAssocID="{B79923F9-EFE7-4B85-AD9F-F4358053C6E7}" presName="Name0" presStyleCnt="0">
        <dgm:presLayoutVars>
          <dgm:chMax val="7"/>
          <dgm:chPref val="7"/>
          <dgm:dir/>
        </dgm:presLayoutVars>
      </dgm:prSet>
      <dgm:spPr/>
    </dgm:pt>
    <dgm:pt modelId="{C8B7C26B-8095-4B20-92FA-4B87F60FA4E7}" type="pres">
      <dgm:prSet presAssocID="{B79923F9-EFE7-4B85-AD9F-F4358053C6E7}" presName="Name1" presStyleCnt="0"/>
      <dgm:spPr/>
    </dgm:pt>
    <dgm:pt modelId="{5DAA107C-4E52-463A-8E57-7A616DF8AA75}" type="pres">
      <dgm:prSet presAssocID="{B79923F9-EFE7-4B85-AD9F-F4358053C6E7}" presName="cycle" presStyleCnt="0"/>
      <dgm:spPr/>
    </dgm:pt>
    <dgm:pt modelId="{7AE97D07-D533-45DB-8306-EA1261BE2E90}" type="pres">
      <dgm:prSet presAssocID="{B79923F9-EFE7-4B85-AD9F-F4358053C6E7}" presName="srcNode" presStyleLbl="node1" presStyleIdx="0" presStyleCnt="3"/>
      <dgm:spPr/>
    </dgm:pt>
    <dgm:pt modelId="{5C61BD2E-C48C-49E8-B2EA-60D3C99E8B13}" type="pres">
      <dgm:prSet presAssocID="{B79923F9-EFE7-4B85-AD9F-F4358053C6E7}" presName="conn" presStyleLbl="parChTrans1D2" presStyleIdx="0" presStyleCnt="1"/>
      <dgm:spPr/>
    </dgm:pt>
    <dgm:pt modelId="{0373F296-D5D7-4439-8CBC-26DBC9AB8E83}" type="pres">
      <dgm:prSet presAssocID="{B79923F9-EFE7-4B85-AD9F-F4358053C6E7}" presName="extraNode" presStyleLbl="node1" presStyleIdx="0" presStyleCnt="3"/>
      <dgm:spPr/>
    </dgm:pt>
    <dgm:pt modelId="{49FD2320-48CA-4301-AD59-986A5E505B33}" type="pres">
      <dgm:prSet presAssocID="{B79923F9-EFE7-4B85-AD9F-F4358053C6E7}" presName="dstNode" presStyleLbl="node1" presStyleIdx="0" presStyleCnt="3"/>
      <dgm:spPr/>
    </dgm:pt>
    <dgm:pt modelId="{3053F690-E427-4994-ABCC-350C99B2689C}" type="pres">
      <dgm:prSet presAssocID="{89D7C205-0E6A-4B65-8997-7EB6BEF8841E}" presName="text_1" presStyleLbl="node1" presStyleIdx="0" presStyleCnt="3">
        <dgm:presLayoutVars>
          <dgm:bulletEnabled val="1"/>
        </dgm:presLayoutVars>
      </dgm:prSet>
      <dgm:spPr/>
    </dgm:pt>
    <dgm:pt modelId="{F6FD4243-DB6A-4EC0-A211-8D09F2DD3D06}" type="pres">
      <dgm:prSet presAssocID="{89D7C205-0E6A-4B65-8997-7EB6BEF8841E}" presName="accent_1" presStyleCnt="0"/>
      <dgm:spPr/>
    </dgm:pt>
    <dgm:pt modelId="{8B6B95D9-E64E-4260-A04A-7A64A67A6425}" type="pres">
      <dgm:prSet presAssocID="{89D7C205-0E6A-4B65-8997-7EB6BEF8841E}" presName="accentRepeatNode" presStyleLbl="solidFgAcc1" presStyleIdx="0" presStyleCnt="3"/>
      <dgm:spPr/>
    </dgm:pt>
    <dgm:pt modelId="{EFCE4FB3-CDE2-4542-AFFE-1C0A32573E79}" type="pres">
      <dgm:prSet presAssocID="{9300AB3F-764D-4E47-8BCF-DB7A043F8C3E}" presName="text_2" presStyleLbl="node1" presStyleIdx="1" presStyleCnt="3">
        <dgm:presLayoutVars>
          <dgm:bulletEnabled val="1"/>
        </dgm:presLayoutVars>
      </dgm:prSet>
      <dgm:spPr/>
    </dgm:pt>
    <dgm:pt modelId="{88E968AC-C6EE-4F68-B0A2-391B6D3C474D}" type="pres">
      <dgm:prSet presAssocID="{9300AB3F-764D-4E47-8BCF-DB7A043F8C3E}" presName="accent_2" presStyleCnt="0"/>
      <dgm:spPr/>
    </dgm:pt>
    <dgm:pt modelId="{889644CD-2724-4F86-9030-3FC206F18E43}" type="pres">
      <dgm:prSet presAssocID="{9300AB3F-764D-4E47-8BCF-DB7A043F8C3E}" presName="accentRepeatNode" presStyleLbl="solidFgAcc1" presStyleIdx="1" presStyleCnt="3"/>
      <dgm:spPr/>
    </dgm:pt>
    <dgm:pt modelId="{9E2067C5-80E6-4CE7-80B0-645DF708953C}" type="pres">
      <dgm:prSet presAssocID="{B90CA080-CDE5-439D-A2A3-02A547F3FF54}" presName="text_3" presStyleLbl="node1" presStyleIdx="2" presStyleCnt="3">
        <dgm:presLayoutVars>
          <dgm:bulletEnabled val="1"/>
        </dgm:presLayoutVars>
      </dgm:prSet>
      <dgm:spPr/>
    </dgm:pt>
    <dgm:pt modelId="{F0A6AF01-43D3-4AEC-94FA-68C63B53CAAE}" type="pres">
      <dgm:prSet presAssocID="{B90CA080-CDE5-439D-A2A3-02A547F3FF54}" presName="accent_3" presStyleCnt="0"/>
      <dgm:spPr/>
    </dgm:pt>
    <dgm:pt modelId="{1614B20D-B5E8-4C6D-933C-F2E448EDE1BD}" type="pres">
      <dgm:prSet presAssocID="{B90CA080-CDE5-439D-A2A3-02A547F3FF54}" presName="accentRepeatNode" presStyleLbl="solidFgAcc1" presStyleIdx="2" presStyleCnt="3"/>
      <dgm:spPr/>
    </dgm:pt>
  </dgm:ptLst>
  <dgm:cxnLst>
    <dgm:cxn modelId="{A03DD432-5504-4B10-A790-C0AA7A5C670D}" srcId="{B79923F9-EFE7-4B85-AD9F-F4358053C6E7}" destId="{B90CA080-CDE5-439D-A2A3-02A547F3FF54}" srcOrd="2" destOrd="0" parTransId="{DE7A5D17-4BAD-4BFA-BEAE-8819C83B4379}" sibTransId="{25CDE2AA-3638-4A7C-9849-9B295B2BE69F}"/>
    <dgm:cxn modelId="{B861F3D5-A022-48B5-BEEE-ABCF78E5E790}" type="presOf" srcId="{89D7C205-0E6A-4B65-8997-7EB6BEF8841E}" destId="{3053F690-E427-4994-ABCC-350C99B2689C}" srcOrd="0" destOrd="0" presId="urn:microsoft.com/office/officeart/2008/layout/VerticalCurvedList"/>
    <dgm:cxn modelId="{0B4FE071-9297-4ED4-84A9-6423ECCE5CB3}" type="presOf" srcId="{B79923F9-EFE7-4B85-AD9F-F4358053C6E7}" destId="{5763158D-3571-4209-ACCA-A5A087087980}" srcOrd="0" destOrd="0" presId="urn:microsoft.com/office/officeart/2008/layout/VerticalCurvedList"/>
    <dgm:cxn modelId="{365C57EA-42DB-480E-9644-29983FFFC5E0}" srcId="{B79923F9-EFE7-4B85-AD9F-F4358053C6E7}" destId="{89D7C205-0E6A-4B65-8997-7EB6BEF8841E}" srcOrd="0" destOrd="0" parTransId="{5F420BFE-0237-428B-8D04-9FD7D54FD87E}" sibTransId="{828E8812-D64D-4080-861C-BB90B6864961}"/>
    <dgm:cxn modelId="{E08B96F2-1FB4-4631-810F-0634378280DF}" srcId="{B79923F9-EFE7-4B85-AD9F-F4358053C6E7}" destId="{9300AB3F-764D-4E47-8BCF-DB7A043F8C3E}" srcOrd="1" destOrd="0" parTransId="{B315D4F7-9386-49FC-8035-1469F28C5D3A}" sibTransId="{85313EF6-0A96-4A30-8F52-AEDAA9AC3046}"/>
    <dgm:cxn modelId="{080CFCAD-339A-40F7-A96C-845DF232FD6D}" type="presOf" srcId="{B90CA080-CDE5-439D-A2A3-02A547F3FF54}" destId="{9E2067C5-80E6-4CE7-80B0-645DF708953C}" srcOrd="0" destOrd="0" presId="urn:microsoft.com/office/officeart/2008/layout/VerticalCurvedList"/>
    <dgm:cxn modelId="{DF8388F0-EE34-4F83-8983-84F4C83D1E43}" type="presOf" srcId="{828E8812-D64D-4080-861C-BB90B6864961}" destId="{5C61BD2E-C48C-49E8-B2EA-60D3C99E8B13}" srcOrd="0" destOrd="0" presId="urn:microsoft.com/office/officeart/2008/layout/VerticalCurvedList"/>
    <dgm:cxn modelId="{28EC9944-E81C-4C44-8B2D-8654B8619B5E}" type="presOf" srcId="{9300AB3F-764D-4E47-8BCF-DB7A043F8C3E}" destId="{EFCE4FB3-CDE2-4542-AFFE-1C0A32573E79}" srcOrd="0" destOrd="0" presId="urn:microsoft.com/office/officeart/2008/layout/VerticalCurvedList"/>
    <dgm:cxn modelId="{AE4936FF-0384-4906-AE3A-1A63699DAFB4}" type="presParOf" srcId="{5763158D-3571-4209-ACCA-A5A087087980}" destId="{C8B7C26B-8095-4B20-92FA-4B87F60FA4E7}" srcOrd="0" destOrd="0" presId="urn:microsoft.com/office/officeart/2008/layout/VerticalCurvedList"/>
    <dgm:cxn modelId="{6C545B74-449F-4F18-BB1C-750AC936F982}" type="presParOf" srcId="{C8B7C26B-8095-4B20-92FA-4B87F60FA4E7}" destId="{5DAA107C-4E52-463A-8E57-7A616DF8AA75}" srcOrd="0" destOrd="0" presId="urn:microsoft.com/office/officeart/2008/layout/VerticalCurvedList"/>
    <dgm:cxn modelId="{511628F5-88D4-4939-9D10-1420A6B7DD25}" type="presParOf" srcId="{5DAA107C-4E52-463A-8E57-7A616DF8AA75}" destId="{7AE97D07-D533-45DB-8306-EA1261BE2E90}" srcOrd="0" destOrd="0" presId="urn:microsoft.com/office/officeart/2008/layout/VerticalCurvedList"/>
    <dgm:cxn modelId="{CDD88610-42E1-47EC-AA2D-E88ADE16A893}" type="presParOf" srcId="{5DAA107C-4E52-463A-8E57-7A616DF8AA75}" destId="{5C61BD2E-C48C-49E8-B2EA-60D3C99E8B13}" srcOrd="1" destOrd="0" presId="urn:microsoft.com/office/officeart/2008/layout/VerticalCurvedList"/>
    <dgm:cxn modelId="{2366DE11-9E88-4BC0-B762-6D0C2FADC386}" type="presParOf" srcId="{5DAA107C-4E52-463A-8E57-7A616DF8AA75}" destId="{0373F296-D5D7-4439-8CBC-26DBC9AB8E83}" srcOrd="2" destOrd="0" presId="urn:microsoft.com/office/officeart/2008/layout/VerticalCurvedList"/>
    <dgm:cxn modelId="{7FBC70B9-4934-4731-9D14-1F00DEC47E0D}" type="presParOf" srcId="{5DAA107C-4E52-463A-8E57-7A616DF8AA75}" destId="{49FD2320-48CA-4301-AD59-986A5E505B33}" srcOrd="3" destOrd="0" presId="urn:microsoft.com/office/officeart/2008/layout/VerticalCurvedList"/>
    <dgm:cxn modelId="{3D568FE6-6912-41A5-97FF-118DD2B3D7E3}" type="presParOf" srcId="{C8B7C26B-8095-4B20-92FA-4B87F60FA4E7}" destId="{3053F690-E427-4994-ABCC-350C99B2689C}" srcOrd="1" destOrd="0" presId="urn:microsoft.com/office/officeart/2008/layout/VerticalCurvedList"/>
    <dgm:cxn modelId="{626522FB-17E2-47C2-A550-9D613B0B229C}" type="presParOf" srcId="{C8B7C26B-8095-4B20-92FA-4B87F60FA4E7}" destId="{F6FD4243-DB6A-4EC0-A211-8D09F2DD3D06}" srcOrd="2" destOrd="0" presId="urn:microsoft.com/office/officeart/2008/layout/VerticalCurvedList"/>
    <dgm:cxn modelId="{A1493DB1-02FF-4C1A-A7FC-5BFF0102493A}" type="presParOf" srcId="{F6FD4243-DB6A-4EC0-A211-8D09F2DD3D06}" destId="{8B6B95D9-E64E-4260-A04A-7A64A67A6425}" srcOrd="0" destOrd="0" presId="urn:microsoft.com/office/officeart/2008/layout/VerticalCurvedList"/>
    <dgm:cxn modelId="{F59049DC-1967-47C5-A623-EA266BCA8790}" type="presParOf" srcId="{C8B7C26B-8095-4B20-92FA-4B87F60FA4E7}" destId="{EFCE4FB3-CDE2-4542-AFFE-1C0A32573E79}" srcOrd="3" destOrd="0" presId="urn:microsoft.com/office/officeart/2008/layout/VerticalCurvedList"/>
    <dgm:cxn modelId="{905DA778-DED7-4C9C-ADC0-95CF1178106F}" type="presParOf" srcId="{C8B7C26B-8095-4B20-92FA-4B87F60FA4E7}" destId="{88E968AC-C6EE-4F68-B0A2-391B6D3C474D}" srcOrd="4" destOrd="0" presId="urn:microsoft.com/office/officeart/2008/layout/VerticalCurvedList"/>
    <dgm:cxn modelId="{BCAC8342-9543-443E-84AA-7D8E6AC74143}" type="presParOf" srcId="{88E968AC-C6EE-4F68-B0A2-391B6D3C474D}" destId="{889644CD-2724-4F86-9030-3FC206F18E43}" srcOrd="0" destOrd="0" presId="urn:microsoft.com/office/officeart/2008/layout/VerticalCurvedList"/>
    <dgm:cxn modelId="{41618FC5-0E20-466E-9F21-BBC100885A28}" type="presParOf" srcId="{C8B7C26B-8095-4B20-92FA-4B87F60FA4E7}" destId="{9E2067C5-80E6-4CE7-80B0-645DF708953C}" srcOrd="5" destOrd="0" presId="urn:microsoft.com/office/officeart/2008/layout/VerticalCurvedList"/>
    <dgm:cxn modelId="{AA36735D-AC3F-4501-9719-4136E07FD2F4}" type="presParOf" srcId="{C8B7C26B-8095-4B20-92FA-4B87F60FA4E7}" destId="{F0A6AF01-43D3-4AEC-94FA-68C63B53CAAE}" srcOrd="6" destOrd="0" presId="urn:microsoft.com/office/officeart/2008/layout/VerticalCurvedList"/>
    <dgm:cxn modelId="{CD7F6520-30E9-42D5-96F8-F3DE3EF5CA4B}" type="presParOf" srcId="{F0A6AF01-43D3-4AEC-94FA-68C63B53CAAE}" destId="{1614B20D-B5E8-4C6D-933C-F2E448EDE1B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1350F5-69B4-45A6-83B3-804545287CB1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7076A9-8770-4306-B7AE-688D9B86026F}">
      <dgm:prSet phldrT="[Text]"/>
      <dgm:spPr/>
      <dgm:t>
        <a:bodyPr/>
        <a:lstStyle/>
        <a:p>
          <a:r>
            <a:rPr lang="en-US" dirty="0" smtClean="0"/>
            <a:t>TYPES OF ASSISTANCE</a:t>
          </a:r>
          <a:endParaRPr lang="en-US" dirty="0"/>
        </a:p>
      </dgm:t>
    </dgm:pt>
    <dgm:pt modelId="{CE903819-4D76-4C2D-AF66-07658FB1AE17}" type="parTrans" cxnId="{B98ED88C-78A5-4C2B-8591-4ECAFC2218C9}">
      <dgm:prSet/>
      <dgm:spPr/>
      <dgm:t>
        <a:bodyPr/>
        <a:lstStyle/>
        <a:p>
          <a:endParaRPr lang="en-US"/>
        </a:p>
      </dgm:t>
    </dgm:pt>
    <dgm:pt modelId="{50494ACF-12C9-44E9-BA55-EB9B5CEBFBEB}" type="sibTrans" cxnId="{B98ED88C-78A5-4C2B-8591-4ECAFC2218C9}">
      <dgm:prSet/>
      <dgm:spPr/>
      <dgm:t>
        <a:bodyPr/>
        <a:lstStyle/>
        <a:p>
          <a:endParaRPr lang="en-US"/>
        </a:p>
      </dgm:t>
    </dgm:pt>
    <dgm:pt modelId="{441A041B-E955-456D-88FF-C4F09DAFB9E1}">
      <dgm:prSet phldrT="[Text]" custT="1"/>
      <dgm:spPr/>
      <dgm:t>
        <a:bodyPr/>
        <a:lstStyle/>
        <a:p>
          <a:r>
            <a:rPr lang="en-US" sz="2800" dirty="0" smtClean="0"/>
            <a:t>Financial</a:t>
          </a:r>
          <a:endParaRPr lang="en-US" sz="2800" dirty="0"/>
        </a:p>
      </dgm:t>
    </dgm:pt>
    <dgm:pt modelId="{7D93AF96-123A-4497-AF39-5A47E9067099}" type="parTrans" cxnId="{D395B46D-F044-4015-9F93-07F3BA823B20}">
      <dgm:prSet/>
      <dgm:spPr/>
      <dgm:t>
        <a:bodyPr/>
        <a:lstStyle/>
        <a:p>
          <a:endParaRPr lang="en-US"/>
        </a:p>
      </dgm:t>
    </dgm:pt>
    <dgm:pt modelId="{752BB72D-78E5-4D80-A633-3DD92D71F917}" type="sibTrans" cxnId="{D395B46D-F044-4015-9F93-07F3BA823B20}">
      <dgm:prSet/>
      <dgm:spPr/>
      <dgm:t>
        <a:bodyPr/>
        <a:lstStyle/>
        <a:p>
          <a:endParaRPr lang="en-US"/>
        </a:p>
      </dgm:t>
    </dgm:pt>
    <dgm:pt modelId="{92953C9C-1A6F-4E27-8C9A-30394D5668C1}">
      <dgm:prSet phldrT="[Text]"/>
      <dgm:spPr/>
      <dgm:t>
        <a:bodyPr/>
        <a:lstStyle/>
        <a:p>
          <a:r>
            <a:rPr lang="en-US" dirty="0" smtClean="0"/>
            <a:t>Education and Training</a:t>
          </a:r>
          <a:endParaRPr lang="en-US" dirty="0"/>
        </a:p>
      </dgm:t>
    </dgm:pt>
    <dgm:pt modelId="{A9EA9627-F297-4996-A749-644324FF3E91}" type="parTrans" cxnId="{492D664B-C709-4D87-BC57-A48780E8DDC0}">
      <dgm:prSet/>
      <dgm:spPr/>
      <dgm:t>
        <a:bodyPr/>
        <a:lstStyle/>
        <a:p>
          <a:endParaRPr lang="en-US"/>
        </a:p>
      </dgm:t>
    </dgm:pt>
    <dgm:pt modelId="{0EB09A68-CA89-4212-BE98-F7828479BA9E}" type="sibTrans" cxnId="{492D664B-C709-4D87-BC57-A48780E8DDC0}">
      <dgm:prSet/>
      <dgm:spPr/>
      <dgm:t>
        <a:bodyPr/>
        <a:lstStyle/>
        <a:p>
          <a:endParaRPr lang="en-US"/>
        </a:p>
      </dgm:t>
    </dgm:pt>
    <dgm:pt modelId="{2563C2A6-1F90-48D8-8091-ED2AF8C8596D}">
      <dgm:prSet phldrT="[Text]" custT="1"/>
      <dgm:spPr/>
      <dgm:t>
        <a:bodyPr/>
        <a:lstStyle/>
        <a:p>
          <a:r>
            <a:rPr lang="en-US" sz="2800" dirty="0" smtClean="0"/>
            <a:t>Technical</a:t>
          </a:r>
          <a:endParaRPr lang="en-US" sz="2800" dirty="0"/>
        </a:p>
      </dgm:t>
    </dgm:pt>
    <dgm:pt modelId="{FE404742-D7BE-489E-B696-BBAA0A2120DE}" type="parTrans" cxnId="{275AF9F0-2921-44EE-96C3-E6EF7DE758AC}">
      <dgm:prSet/>
      <dgm:spPr/>
      <dgm:t>
        <a:bodyPr/>
        <a:lstStyle/>
        <a:p>
          <a:endParaRPr lang="en-US"/>
        </a:p>
      </dgm:t>
    </dgm:pt>
    <dgm:pt modelId="{6464F111-9911-4DAF-9B45-C3834CF33F60}" type="sibTrans" cxnId="{275AF9F0-2921-44EE-96C3-E6EF7DE758AC}">
      <dgm:prSet/>
      <dgm:spPr/>
      <dgm:t>
        <a:bodyPr/>
        <a:lstStyle/>
        <a:p>
          <a:endParaRPr lang="en-US"/>
        </a:p>
      </dgm:t>
    </dgm:pt>
    <dgm:pt modelId="{B8970065-B01D-49AA-86AB-995485761279}" type="pres">
      <dgm:prSet presAssocID="{7F1350F5-69B4-45A6-83B3-804545287CB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CCF1D20B-CED1-4127-B664-8C5683C68266}" type="pres">
      <dgm:prSet presAssocID="{127076A9-8770-4306-B7AE-688D9B86026F}" presName="singleCycle" presStyleCnt="0"/>
      <dgm:spPr/>
    </dgm:pt>
    <dgm:pt modelId="{AE2A081F-382F-4C5A-BC45-F5DC365D4451}" type="pres">
      <dgm:prSet presAssocID="{127076A9-8770-4306-B7AE-688D9B86026F}" presName="singleCenter" presStyleLbl="node1" presStyleIdx="0" presStyleCnt="4" custScaleX="363163" custScaleY="48481" custLinFactNeighborY="-11516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13796BB6-D216-46A6-8E6D-4C4B250371C6}" type="pres">
      <dgm:prSet presAssocID="{7D93AF96-123A-4497-AF39-5A47E9067099}" presName="Name56" presStyleLbl="parChTrans1D2" presStyleIdx="0" presStyleCnt="3"/>
      <dgm:spPr/>
    </dgm:pt>
    <dgm:pt modelId="{256903EA-06B9-4C1A-B908-D4C30C9400BE}" type="pres">
      <dgm:prSet presAssocID="{441A041B-E955-456D-88FF-C4F09DAFB9E1}" presName="text0" presStyleLbl="node1" presStyleIdx="1" presStyleCnt="4" custScaleX="282750">
        <dgm:presLayoutVars>
          <dgm:bulletEnabled val="1"/>
        </dgm:presLayoutVars>
      </dgm:prSet>
      <dgm:spPr/>
    </dgm:pt>
    <dgm:pt modelId="{67EA0392-1897-42A3-8154-E38499B3119D}" type="pres">
      <dgm:prSet presAssocID="{FE404742-D7BE-489E-B696-BBAA0A2120DE}" presName="Name56" presStyleLbl="parChTrans1D2" presStyleIdx="1" presStyleCnt="3"/>
      <dgm:spPr/>
    </dgm:pt>
    <dgm:pt modelId="{507A878F-3065-4D52-8012-62F880673E4A}" type="pres">
      <dgm:prSet presAssocID="{2563C2A6-1F90-48D8-8091-ED2AF8C8596D}" presName="text0" presStyleLbl="node1" presStyleIdx="2" presStyleCnt="4" custScaleX="298474">
        <dgm:presLayoutVars>
          <dgm:bulletEnabled val="1"/>
        </dgm:presLayoutVars>
      </dgm:prSet>
      <dgm:spPr/>
    </dgm:pt>
    <dgm:pt modelId="{48962DEB-0EC9-4FAC-9A59-87A9E8124836}" type="pres">
      <dgm:prSet presAssocID="{A9EA9627-F297-4996-A749-644324FF3E91}" presName="Name56" presStyleLbl="parChTrans1D2" presStyleIdx="2" presStyleCnt="3"/>
      <dgm:spPr/>
    </dgm:pt>
    <dgm:pt modelId="{EBDCA3C0-9345-4741-B150-4AC6DDCC44B0}" type="pres">
      <dgm:prSet presAssocID="{92953C9C-1A6F-4E27-8C9A-30394D5668C1}" presName="text0" presStyleLbl="node1" presStyleIdx="3" presStyleCnt="4" custScaleX="439316">
        <dgm:presLayoutVars>
          <dgm:bulletEnabled val="1"/>
        </dgm:presLayoutVars>
      </dgm:prSet>
      <dgm:spPr/>
    </dgm:pt>
  </dgm:ptLst>
  <dgm:cxnLst>
    <dgm:cxn modelId="{B98ED88C-78A5-4C2B-8591-4ECAFC2218C9}" srcId="{7F1350F5-69B4-45A6-83B3-804545287CB1}" destId="{127076A9-8770-4306-B7AE-688D9B86026F}" srcOrd="0" destOrd="0" parTransId="{CE903819-4D76-4C2D-AF66-07658FB1AE17}" sibTransId="{50494ACF-12C9-44E9-BA55-EB9B5CEBFBEB}"/>
    <dgm:cxn modelId="{B909F873-E2D3-40D4-965A-58B491C4CECB}" type="presOf" srcId="{2563C2A6-1F90-48D8-8091-ED2AF8C8596D}" destId="{507A878F-3065-4D52-8012-62F880673E4A}" srcOrd="0" destOrd="0" presId="urn:microsoft.com/office/officeart/2008/layout/RadialCluster"/>
    <dgm:cxn modelId="{C67D1E13-0758-420E-A71A-EA9680D14578}" type="presOf" srcId="{7F1350F5-69B4-45A6-83B3-804545287CB1}" destId="{B8970065-B01D-49AA-86AB-995485761279}" srcOrd="0" destOrd="0" presId="urn:microsoft.com/office/officeart/2008/layout/RadialCluster"/>
    <dgm:cxn modelId="{B506E287-E6B8-400E-A378-134BB7C9EF94}" type="presOf" srcId="{FE404742-D7BE-489E-B696-BBAA0A2120DE}" destId="{67EA0392-1897-42A3-8154-E38499B3119D}" srcOrd="0" destOrd="0" presId="urn:microsoft.com/office/officeart/2008/layout/RadialCluster"/>
    <dgm:cxn modelId="{D395B46D-F044-4015-9F93-07F3BA823B20}" srcId="{127076A9-8770-4306-B7AE-688D9B86026F}" destId="{441A041B-E955-456D-88FF-C4F09DAFB9E1}" srcOrd="0" destOrd="0" parTransId="{7D93AF96-123A-4497-AF39-5A47E9067099}" sibTransId="{752BB72D-78E5-4D80-A633-3DD92D71F917}"/>
    <dgm:cxn modelId="{435A0307-CA47-4DAE-BE7F-3B0A28433533}" type="presOf" srcId="{7D93AF96-123A-4497-AF39-5A47E9067099}" destId="{13796BB6-D216-46A6-8E6D-4C4B250371C6}" srcOrd="0" destOrd="0" presId="urn:microsoft.com/office/officeart/2008/layout/RadialCluster"/>
    <dgm:cxn modelId="{9E80E16E-848E-40F8-ADF7-BAC03E3287CD}" type="presOf" srcId="{127076A9-8770-4306-B7AE-688D9B86026F}" destId="{AE2A081F-382F-4C5A-BC45-F5DC365D4451}" srcOrd="0" destOrd="0" presId="urn:microsoft.com/office/officeart/2008/layout/RadialCluster"/>
    <dgm:cxn modelId="{FA26934A-D722-4923-95FC-249D31C2C488}" type="presOf" srcId="{92953C9C-1A6F-4E27-8C9A-30394D5668C1}" destId="{EBDCA3C0-9345-4741-B150-4AC6DDCC44B0}" srcOrd="0" destOrd="0" presId="urn:microsoft.com/office/officeart/2008/layout/RadialCluster"/>
    <dgm:cxn modelId="{7B226D71-51FB-43A6-A0B8-F3F00833D643}" type="presOf" srcId="{A9EA9627-F297-4996-A749-644324FF3E91}" destId="{48962DEB-0EC9-4FAC-9A59-87A9E8124836}" srcOrd="0" destOrd="0" presId="urn:microsoft.com/office/officeart/2008/layout/RadialCluster"/>
    <dgm:cxn modelId="{A2D67B5A-F961-4934-B811-AB6D76E629EF}" type="presOf" srcId="{441A041B-E955-456D-88FF-C4F09DAFB9E1}" destId="{256903EA-06B9-4C1A-B908-D4C30C9400BE}" srcOrd="0" destOrd="0" presId="urn:microsoft.com/office/officeart/2008/layout/RadialCluster"/>
    <dgm:cxn modelId="{492D664B-C709-4D87-BC57-A48780E8DDC0}" srcId="{127076A9-8770-4306-B7AE-688D9B86026F}" destId="{92953C9C-1A6F-4E27-8C9A-30394D5668C1}" srcOrd="2" destOrd="0" parTransId="{A9EA9627-F297-4996-A749-644324FF3E91}" sibTransId="{0EB09A68-CA89-4212-BE98-F7828479BA9E}"/>
    <dgm:cxn modelId="{275AF9F0-2921-44EE-96C3-E6EF7DE758AC}" srcId="{127076A9-8770-4306-B7AE-688D9B86026F}" destId="{2563C2A6-1F90-48D8-8091-ED2AF8C8596D}" srcOrd="1" destOrd="0" parTransId="{FE404742-D7BE-489E-B696-BBAA0A2120DE}" sibTransId="{6464F111-9911-4DAF-9B45-C3834CF33F60}"/>
    <dgm:cxn modelId="{ABF2C82C-1FB1-4560-84F6-8E8EC9EB372B}" type="presParOf" srcId="{B8970065-B01D-49AA-86AB-995485761279}" destId="{CCF1D20B-CED1-4127-B664-8C5683C68266}" srcOrd="0" destOrd="0" presId="urn:microsoft.com/office/officeart/2008/layout/RadialCluster"/>
    <dgm:cxn modelId="{49E2FD2B-54B6-4238-A3E2-EC42F160036B}" type="presParOf" srcId="{CCF1D20B-CED1-4127-B664-8C5683C68266}" destId="{AE2A081F-382F-4C5A-BC45-F5DC365D4451}" srcOrd="0" destOrd="0" presId="urn:microsoft.com/office/officeart/2008/layout/RadialCluster"/>
    <dgm:cxn modelId="{02210F41-98F5-487E-8319-C47A7DF4888F}" type="presParOf" srcId="{CCF1D20B-CED1-4127-B664-8C5683C68266}" destId="{13796BB6-D216-46A6-8E6D-4C4B250371C6}" srcOrd="1" destOrd="0" presId="urn:microsoft.com/office/officeart/2008/layout/RadialCluster"/>
    <dgm:cxn modelId="{927B623F-2D04-4262-922C-354BD9B797FD}" type="presParOf" srcId="{CCF1D20B-CED1-4127-B664-8C5683C68266}" destId="{256903EA-06B9-4C1A-B908-D4C30C9400BE}" srcOrd="2" destOrd="0" presId="urn:microsoft.com/office/officeart/2008/layout/RadialCluster"/>
    <dgm:cxn modelId="{BE041540-28E2-4EF4-A650-BD9D482680C1}" type="presParOf" srcId="{CCF1D20B-CED1-4127-B664-8C5683C68266}" destId="{67EA0392-1897-42A3-8154-E38499B3119D}" srcOrd="3" destOrd="0" presId="urn:microsoft.com/office/officeart/2008/layout/RadialCluster"/>
    <dgm:cxn modelId="{5C8BAC10-EBDE-493A-8BCE-368AFD63F450}" type="presParOf" srcId="{CCF1D20B-CED1-4127-B664-8C5683C68266}" destId="{507A878F-3065-4D52-8012-62F880673E4A}" srcOrd="4" destOrd="0" presId="urn:microsoft.com/office/officeart/2008/layout/RadialCluster"/>
    <dgm:cxn modelId="{964284B6-A557-4AC3-A2BE-261A163AE3E5}" type="presParOf" srcId="{CCF1D20B-CED1-4127-B664-8C5683C68266}" destId="{48962DEB-0EC9-4FAC-9A59-87A9E8124836}" srcOrd="5" destOrd="0" presId="urn:microsoft.com/office/officeart/2008/layout/RadialCluster"/>
    <dgm:cxn modelId="{B1DB8B39-B78B-459B-ADA5-115CBE2CAB75}" type="presParOf" srcId="{CCF1D20B-CED1-4127-B664-8C5683C68266}" destId="{EBDCA3C0-9345-4741-B150-4AC6DDCC44B0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61BD2E-C48C-49E8-B2EA-60D3C99E8B13}">
      <dsp:nvSpPr>
        <dsp:cNvPr id="0" name=""/>
        <dsp:cNvSpPr/>
      </dsp:nvSpPr>
      <dsp:spPr>
        <a:xfrm>
          <a:off x="-4177647" y="-641060"/>
          <a:ext cx="4977820" cy="4977820"/>
        </a:xfrm>
        <a:prstGeom prst="blockArc">
          <a:avLst>
            <a:gd name="adj1" fmla="val 18900000"/>
            <a:gd name="adj2" fmla="val 2700000"/>
            <a:gd name="adj3" fmla="val 434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3F690-E427-4994-ABCC-350C99B2689C}">
      <dsp:nvSpPr>
        <dsp:cNvPr id="0" name=""/>
        <dsp:cNvSpPr/>
      </dsp:nvSpPr>
      <dsp:spPr>
        <a:xfrm>
          <a:off x="514594" y="369570"/>
          <a:ext cx="9789711" cy="73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692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Governmental Agencies</a:t>
          </a:r>
          <a:endParaRPr lang="en-US" sz="3900" kern="1200" dirty="0"/>
        </a:p>
      </dsp:txBody>
      <dsp:txXfrm>
        <a:off x="514594" y="369570"/>
        <a:ext cx="9789711" cy="739140"/>
      </dsp:txXfrm>
    </dsp:sp>
    <dsp:sp modelId="{8B6B95D9-E64E-4260-A04A-7A64A67A6425}">
      <dsp:nvSpPr>
        <dsp:cNvPr id="0" name=""/>
        <dsp:cNvSpPr/>
      </dsp:nvSpPr>
      <dsp:spPr>
        <a:xfrm>
          <a:off x="52631" y="277177"/>
          <a:ext cx="923925" cy="9239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CE4FB3-CDE2-4542-AFFE-1C0A32573E79}">
      <dsp:nvSpPr>
        <dsp:cNvPr id="0" name=""/>
        <dsp:cNvSpPr/>
      </dsp:nvSpPr>
      <dsp:spPr>
        <a:xfrm>
          <a:off x="783271" y="1478280"/>
          <a:ext cx="9521033" cy="73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692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Non-governmental agencies</a:t>
          </a:r>
          <a:endParaRPr lang="en-US" sz="3900" kern="1200" dirty="0"/>
        </a:p>
      </dsp:txBody>
      <dsp:txXfrm>
        <a:off x="783271" y="1478280"/>
        <a:ext cx="9521033" cy="739140"/>
      </dsp:txXfrm>
    </dsp:sp>
    <dsp:sp modelId="{889644CD-2724-4F86-9030-3FC206F18E43}">
      <dsp:nvSpPr>
        <dsp:cNvPr id="0" name=""/>
        <dsp:cNvSpPr/>
      </dsp:nvSpPr>
      <dsp:spPr>
        <a:xfrm>
          <a:off x="321309" y="1385887"/>
          <a:ext cx="923925" cy="9239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2067C5-80E6-4CE7-80B0-645DF708953C}">
      <dsp:nvSpPr>
        <dsp:cNvPr id="0" name=""/>
        <dsp:cNvSpPr/>
      </dsp:nvSpPr>
      <dsp:spPr>
        <a:xfrm>
          <a:off x="514594" y="2586990"/>
          <a:ext cx="9789711" cy="73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692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Financial institutions</a:t>
          </a:r>
          <a:endParaRPr lang="en-US" sz="3900" kern="1200" dirty="0"/>
        </a:p>
      </dsp:txBody>
      <dsp:txXfrm>
        <a:off x="514594" y="2586990"/>
        <a:ext cx="9789711" cy="739140"/>
      </dsp:txXfrm>
    </dsp:sp>
    <dsp:sp modelId="{1614B20D-B5E8-4C6D-933C-F2E448EDE1BD}">
      <dsp:nvSpPr>
        <dsp:cNvPr id="0" name=""/>
        <dsp:cNvSpPr/>
      </dsp:nvSpPr>
      <dsp:spPr>
        <a:xfrm>
          <a:off x="52631" y="2494597"/>
          <a:ext cx="923925" cy="9239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A081F-382F-4C5A-BC45-F5DC365D4451}">
      <dsp:nvSpPr>
        <dsp:cNvPr id="0" name=""/>
        <dsp:cNvSpPr/>
      </dsp:nvSpPr>
      <dsp:spPr>
        <a:xfrm>
          <a:off x="3887411" y="2033281"/>
          <a:ext cx="5076747" cy="6777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TYPES OF ASSISTANCE</a:t>
          </a:r>
          <a:endParaRPr lang="en-US" sz="3300" kern="1200" dirty="0"/>
        </a:p>
      </dsp:txBody>
      <dsp:txXfrm>
        <a:off x="3920495" y="2066365"/>
        <a:ext cx="5010579" cy="611560"/>
      </dsp:txXfrm>
    </dsp:sp>
    <dsp:sp modelId="{13796BB6-D216-46A6-8E6D-4C4B250371C6}">
      <dsp:nvSpPr>
        <dsp:cNvPr id="0" name=""/>
        <dsp:cNvSpPr/>
      </dsp:nvSpPr>
      <dsp:spPr>
        <a:xfrm rot="16200000">
          <a:off x="6002789" y="1610285"/>
          <a:ext cx="8459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45991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903EA-06B9-4C1A-B908-D4C30C9400BE}">
      <dsp:nvSpPr>
        <dsp:cNvPr id="0" name=""/>
        <dsp:cNvSpPr/>
      </dsp:nvSpPr>
      <dsp:spPr>
        <a:xfrm>
          <a:off x="5101652" y="250680"/>
          <a:ext cx="2648264" cy="9366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Financial</a:t>
          </a:r>
          <a:endParaRPr lang="en-US" sz="2800" kern="1200" dirty="0"/>
        </a:p>
      </dsp:txBody>
      <dsp:txXfrm>
        <a:off x="5147373" y="296401"/>
        <a:ext cx="2556822" cy="845167"/>
      </dsp:txXfrm>
    </dsp:sp>
    <dsp:sp modelId="{67EA0392-1897-42A3-8154-E38499B3119D}">
      <dsp:nvSpPr>
        <dsp:cNvPr id="0" name=""/>
        <dsp:cNvSpPr/>
      </dsp:nvSpPr>
      <dsp:spPr>
        <a:xfrm rot="2408458">
          <a:off x="6688512" y="3091735"/>
          <a:ext cx="118114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81148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7A878F-3065-4D52-8012-62F880673E4A}">
      <dsp:nvSpPr>
        <dsp:cNvPr id="0" name=""/>
        <dsp:cNvSpPr/>
      </dsp:nvSpPr>
      <dsp:spPr>
        <a:xfrm>
          <a:off x="6888112" y="3472461"/>
          <a:ext cx="2795537" cy="9366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Technical</a:t>
          </a:r>
          <a:endParaRPr lang="en-US" sz="2800" kern="1200" dirty="0"/>
        </a:p>
      </dsp:txBody>
      <dsp:txXfrm>
        <a:off x="6933833" y="3518182"/>
        <a:ext cx="2704095" cy="845167"/>
      </dsp:txXfrm>
    </dsp:sp>
    <dsp:sp modelId="{48962DEB-0EC9-4FAC-9A59-87A9E8124836}">
      <dsp:nvSpPr>
        <dsp:cNvPr id="0" name=""/>
        <dsp:cNvSpPr/>
      </dsp:nvSpPr>
      <dsp:spPr>
        <a:xfrm rot="8391542">
          <a:off x="4981909" y="3091735"/>
          <a:ext cx="118114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81148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CA3C0-9345-4741-B150-4AC6DDCC44B0}">
      <dsp:nvSpPr>
        <dsp:cNvPr id="0" name=""/>
        <dsp:cNvSpPr/>
      </dsp:nvSpPr>
      <dsp:spPr>
        <a:xfrm>
          <a:off x="2508350" y="3472461"/>
          <a:ext cx="4114677" cy="9366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Education and Training</a:t>
          </a:r>
          <a:endParaRPr lang="en-US" sz="2800" kern="1200" dirty="0"/>
        </a:p>
      </dsp:txBody>
      <dsp:txXfrm>
        <a:off x="2554071" y="3518182"/>
        <a:ext cx="4023235" cy="8451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71AEC-2C40-4522-99D6-FC05189740E1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38C21-8A00-4A1F-B379-759630B50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3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7EA90-B3E7-4171-B16A-0061217953CA}" type="datetime1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9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AC8E-4497-4F27-82A8-2A74CD74AC4C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6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C47B-BD72-4A30-A65B-5426FD6C6349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34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959C-6642-42DB-9209-3AE62D1D4CB7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5909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D10B7-9A27-4CF2-99FF-73928DB4CD78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51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C65F-569A-40AD-8BC1-8F363A87102C}" type="datetime1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18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93C-EB36-4127-87A5-5BCB7B7EF337}" type="datetime1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60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B787-BD6E-40BB-8739-5CBF1FB1D074}" type="datetime1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513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1101-5D2E-449F-832B-7C63D14F5D07}" type="datetime1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6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6D60-C97B-449E-8CFB-5FE028729E4C}" type="datetime1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5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0B51-C90B-4B23-92BB-6D6FA81C4F69}" type="datetime1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6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F9674-EBAA-477C-BF90-39FD88C0EB3F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8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BFC5-FA80-44C3-945E-9F95F7E1A55D}" type="datetime1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7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59CAA-ECFF-4CF8-AFFC-9338A39C6FAA}" type="datetime1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6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CC7BE-7084-447A-8A4D-D408BB59BCF3}" type="datetime1">
              <a:rPr lang="en-US" smtClean="0"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5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6B7A-71C2-4E4E-9760-B5E6D1D148DF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4A8D-88BA-475B-8FD8-0A753823138B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1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B394B-5247-448C-819F-CC7AAA93D8E3}" type="datetime1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2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connect.gov.tt/gortt/portal/ttconnect/!ut/p/a1/jdBRD0JQFAfwT-PVORilNw8ltBpNcV8a7YbGvYbo44cnbaXO2zn7_bf_DhAIgLCozZKoyTiL8mEn2sVxZVQtXUFT9yWUPdfYL2xLQUfrQTgFB8_c9GCtSlvnpCDif3n8MsbP_JEyOAOZZUOLd_Ch5ghmethAkpzH409Cg8XKMgFS0RutaCU-qv6cNk1ZrwQUsOs6Mc5YIl55IeCnQMrrBoKpg7Lwg6d1V_N2Z7wAOy7O8g!!/dl5/d5/L2dJQSEvUUt3QS80SmlFL1o2X0tRMjA1STkzMEc5VTEwMlJRQU43SkkzMDAw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connect.gov.tt/gortt/portal/ttconnect/!ut/p/a1/04_Sj9CPykssy0xPLMnMz0vMAfGjzOK9A40MTD0tjQ3cLUMNDYyCAh39zL08jQ28zYAKIpEV-Ae5uwEVuJoaeniHGRsYGBCn3wAHcCSoPzg1Tz9cPwqvMpArUBVgcSZYAR53FOSGRlR4ZjoCAJzgjJA!/dl5/d5/L2dBISEvZ0FBIS9nQSEh/?WCM_GLOBAL_CONTEXT=/gortt/wcm/connect/GorTT+Web+Content/TTConnect/Business/Topic/BusinessFinancing/Other+Financing+Services/VCIP+-+Obtaining+Advisory+and+Mentoring+Unit+%28AMU%29+servic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tconnect.gov.tt/gortt/portal/ttconnect/!ut/p/a1/jdDNCoJQEAXgp3HrjIqV7VyUf1FoWHo3oXFTQ6-iN-3xU1cGZc1uhu_AYYBAAIRFbZZEPCtZlA87WVwcV0bV0hQ0NF9C2XP1_dK2FDTVHoRTcPCMbQ82qmQ6JwUR_8vjl9F_5o-UwRnILBtavIMPNUcw08MGkuRlPP4k1FmsrBIgNb3Rmtbio-7PKedVsxZQwK7rxDhjiXgtCwE_BdKy4RBMHVSFHzytu5q3O_0Ft34xBg!!/dl5/d5/L2dBISEvZ0FBIS9nQSEh/?WCM_GLOBAL_CONTEXT=/gortt/wcm/connect/gortt+web+content/TTConnect/Business/Role/AJobSeeker/EducationandTraining/OJT+-+The+On-the-Job+Training+Programm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optt.com/content/ministry-provide-skills-training-265-communities" TargetMode="External"/><Relationship Id="rId2" Type="http://schemas.openxmlformats.org/officeDocument/2006/relationships/hyperlink" Target="https://www.servoltt.com/skills-trainin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connect.gov.tt/gortt/portal/ttconnect/!ut/p/a1/jdBRD0JQFAfwT-PVORilNw8ltBpNcV8a7YbGvYbo44cnbaXO2zn7_bf_DhAIgLCozZKoyTiL8mEn2sVxZVQtXUFT9yWUPdfYL2xLQUfrQTgFB8_c9GCtSlvnpCDif3n8MsbP_JEyOAOZZUOLd_Ch5ghmethAkpzH409Cg8XKMgFS0RutaCU-qv6cNk1ZrwQUsOs6Mc5YIl55IeCnQMrrBoKpg7Lwg6d1V_N2Z7wAOy7O8g!!/dl5/d5/L2dJQSEvUUt3QS80SmlFL1o2X0tRMjA1STkzMEc5VTEwMlJRQU43SkkzMDAw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te.tha.gov.tt/business-development-unit/" TargetMode="External"/><Relationship Id="rId2" Type="http://schemas.openxmlformats.org/officeDocument/2006/relationships/hyperlink" Target="https://connectamericas.com/banks/export-import-bank-trinidad-and-tobago-eximbank-limite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olsed.gov.tt/key-relationships/state-agencies/national-entrepreneuship-development-company-limited-nedc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ybtt.org/" TargetMode="External"/><Relationship Id="rId7" Type="http://schemas.openxmlformats.org/officeDocument/2006/relationships/hyperlink" Target="http://www.investt.co.tt/how-we-help/set-up-a-business/" TargetMode="External"/><Relationship Id="rId2" Type="http://schemas.openxmlformats.org/officeDocument/2006/relationships/hyperlink" Target="http://tourism.gov.tt/Resources/Incentives/Tourism-Development-Incentiv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dbtt.com/" TargetMode="External"/><Relationship Id="rId5" Type="http://schemas.openxmlformats.org/officeDocument/2006/relationships/hyperlink" Target="https://www.govserv.org/TT/San-Juan/172079872999788/IBIS---National-Integrated-Business-Incubator-System" TargetMode="External"/><Relationship Id="rId4" Type="http://schemas.openxmlformats.org/officeDocument/2006/relationships/hyperlink" Target="https://fte.tha.gov.tt/assistance-programmes/the-enterprise-assistance-grant-programmee-a-g-p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iped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4518" y="1027705"/>
            <a:ext cx="1109272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Area: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Management </a:t>
            </a: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Business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and nature of assistance available to small firms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2 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Module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Objective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(A)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Agencies that assist small businesses</a:t>
            </a:r>
          </a:p>
          <a:p>
            <a:r>
              <a:rPr lang="en-T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	Types of assistance offered to small businesses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98804" y="6080822"/>
            <a:ext cx="6672865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3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assistance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ttconnect.gov.tt/gortt/portal/ttconnect/!ut/p/a1/jdBRD0JQFAfwT-PVORilNw8ltBpNcV8a7YbGvYbo44cnbaXO2zn7_bf_DhAIgLCozZKoyTiL8mEn2sVxZVQtXUFT9yWUPdfYL2xLQUfrQTgFB8_c9GCtSlvnpCDif3n8MsbP_JEyOAOZZUOLd_Ch5ghmethAkpzH409Cg8XKMgFS0RutaCU-qv6cNk1ZrwQUsOs6Mc5YIl55IeCnQMrrBoKpg7Lwg6d1V_N2Z7wAOy7O8g!!/dl5/d5/L2dJQSEvUUt3QS80SmlFL1o2X0tRMjA1STkzMEc5VTEwMlJRQU43SkkzMDAw/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4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assistance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ttconnect.gov.tt/gortt/portal/ttconnect/!ut/p/a1/04_Sj9CPykssy0xPLMnMz0vMAfGjzOK9A40MTD0tjQ3cLUMNDYyCAh39zL08jQ28zYAKIpEV-Ae5uwEVuJoaeniHGRsYGBCn3wAHcCSoPzg1Tz9cPwqvMpArUBVgcSZYAR53FOSGRlR4ZjoCAJzgjJA!/dl5/d5/L2dBISEvZ0FBIS9nQSEh/?WCM_GLOBAL_CONTEXT=/gortt/wcm/connect/GorTT+Web+Content/TTConnect/Business/Topic/BusinessFinancing/Other+Financing+Services/VCIP+-+Obtaining+Advisory+and+Mentoring+Unit+%28AMU%29+servi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354767"/>
            <a:ext cx="10353761" cy="962233"/>
          </a:xfrm>
        </p:spPr>
        <p:txBody>
          <a:bodyPr/>
          <a:lstStyle/>
          <a:p>
            <a:r>
              <a:rPr lang="en-US" dirty="0" smtClean="0"/>
              <a:t>Education and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63908"/>
            <a:ext cx="10353762" cy="4127292"/>
          </a:xfrm>
        </p:spPr>
        <p:txBody>
          <a:bodyPr/>
          <a:lstStyle/>
          <a:p>
            <a:pPr marL="225425" indent="-225425">
              <a:buNone/>
            </a:pPr>
            <a:r>
              <a:rPr lang="en-US" dirty="0" smtClean="0"/>
              <a:t>1.	On-the-job training</a:t>
            </a:r>
            <a:endParaRPr lang="en-US" dirty="0" smtClean="0">
              <a:hlinkClick r:id="rId2"/>
            </a:endParaRPr>
          </a:p>
          <a:p>
            <a:pPr marL="225425" indent="0">
              <a:buNone/>
            </a:pPr>
            <a:r>
              <a:rPr lang="en-US" dirty="0" smtClean="0">
                <a:hlinkClick r:id="rId2"/>
              </a:rPr>
              <a:t>http://www.ttconnect.gov.tt/gortt/portal/ttconnect/!ut/p/a1/jdDNCoJQEAXgp3HrjIqV7VyUf1FoWHo3oXFTQ6-iN-3xU1cGZc1uhu_AYYBAAIRFbZZEPCtZlA87WVwcV0bV0hQ0NF9C2XP1_dK2FDTVHoRTcPCMbQ82qmQ6JwUR_8vjl9F_5o-UwRnILBtavIMPNUcw08MGkuRlPP4k1FmsrBIgNb3Rmtbio-7PKedVsxZQwK7rxDhjiXgtCwE_BdKy4RBMHVSFHzytu5q3O_0Ft34xBg!!/dl5/d5/L2dBISEvZ0FBIS9nQSEh/?WCM_GLOBAL_CONTEXT=/gortt/wcm/connect/gortt+web+content/TTConnect/Business/Role/AJobSeeker/EducationandTraining/OJT+-+The+On-the-Job+Training+Program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1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44446"/>
          </a:xfrm>
        </p:spPr>
        <p:txBody>
          <a:bodyPr/>
          <a:lstStyle/>
          <a:p>
            <a:r>
              <a:rPr lang="en-US" dirty="0" smtClean="0"/>
              <a:t>Education and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48918"/>
            <a:ext cx="10353762" cy="41422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2. SERVOL Skills training -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www.servoltt.com/skills-training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Ministry of Community Development Culture and the Arts</a:t>
            </a:r>
          </a:p>
          <a:p>
            <a:pPr marL="284163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www.looptt.com/content/ministry-provide-skills-training-265-communities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4. MIC-IT</a:t>
            </a:r>
          </a:p>
          <a:p>
            <a:pPr marL="225425" indent="-225425">
              <a:buNone/>
            </a:pPr>
            <a:r>
              <a:rPr lang="en-US" dirty="0"/>
              <a:t>	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www.looptt.com/content/ministry-provide-skills-training-265-communities</a:t>
            </a:r>
            <a:endParaRPr lang="en-US" dirty="0" smtClean="0"/>
          </a:p>
          <a:p>
            <a:pPr marL="225425" indent="-225425">
              <a:buNone/>
            </a:pPr>
            <a:r>
              <a:rPr lang="en-US" dirty="0" smtClean="0"/>
              <a:t>5. National Secondary Schools Entrepreneurship Competition – 3 STONE</a:t>
            </a:r>
          </a:p>
          <a:p>
            <a:pPr marL="225425" indent="-225425">
              <a:buNone/>
            </a:pPr>
            <a:r>
              <a:rPr lang="en-US" dirty="0" smtClean="0"/>
              <a:t>6. Ministry of Sport and Youth Affairs – School Enterprise Challenge</a:t>
            </a:r>
          </a:p>
          <a:p>
            <a:pPr marL="225425" indent="-225425">
              <a:buNone/>
            </a:pPr>
            <a:r>
              <a:rPr lang="en-US" dirty="0" smtClean="0"/>
              <a:t>7. Courses from Universities, Colleges, Schools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1009338"/>
          </a:xfrm>
        </p:spPr>
        <p:txBody>
          <a:bodyPr/>
          <a:lstStyle/>
          <a:p>
            <a:r>
              <a:rPr lang="en-US" dirty="0" smtClean="0"/>
              <a:t>Test your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18939"/>
            <a:ext cx="10353762" cy="4172261"/>
          </a:xfrm>
        </p:spPr>
        <p:txBody>
          <a:bodyPr>
            <a:noAutofit/>
          </a:bodyPr>
          <a:lstStyle/>
          <a:p>
            <a:pPr marL="457200" indent="-457200" defTabSz="465138">
              <a:buAutoNum type="arabicPeriod"/>
            </a:pPr>
            <a:r>
              <a:rPr lang="en-US" sz="2400" dirty="0" smtClean="0"/>
              <a:t>Identify three main agencies that assist small businesses.</a:t>
            </a:r>
          </a:p>
          <a:p>
            <a:pPr marL="457200" indent="-457200" defTabSz="465138">
              <a:buAutoNum type="arabicPeriod"/>
            </a:pPr>
            <a:r>
              <a:rPr lang="en-US" sz="2400" dirty="0" smtClean="0"/>
              <a:t>Give an example of each agency identified in 1. above.</a:t>
            </a:r>
          </a:p>
          <a:p>
            <a:pPr marL="457200" indent="-457200" defTabSz="465138">
              <a:buAutoNum type="arabicPeriod"/>
            </a:pPr>
            <a:r>
              <a:rPr lang="en-US" sz="2400" dirty="0" smtClean="0"/>
              <a:t> Discuss the type of assistance that these agencies provide to small businesses.</a:t>
            </a:r>
          </a:p>
          <a:p>
            <a:pPr marL="457200" indent="-457200" defTabSz="465138">
              <a:buAutoNum type="arabicPeriod"/>
            </a:pPr>
            <a:r>
              <a:rPr lang="en-US" sz="2400" dirty="0" smtClean="0"/>
              <a:t>Create a handout that can guide small businesses on sources and types of assistance.  Your handout can be electronic or printed.  Use graphics, </a:t>
            </a:r>
            <a:r>
              <a:rPr lang="en-US" sz="2400" dirty="0" err="1" smtClean="0"/>
              <a:t>colour</a:t>
            </a:r>
            <a:r>
              <a:rPr lang="en-US" sz="2400" dirty="0" smtClean="0"/>
              <a:t> and other media to make it as attractive as possible.  Share with your friends.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2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979357"/>
          </a:xfrm>
        </p:spPr>
        <p:txBody>
          <a:bodyPr/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935921"/>
            <a:ext cx="10353762" cy="385527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3200" dirty="0" smtClean="0"/>
              <a:t>Slide 2</a:t>
            </a:r>
          </a:p>
          <a:p>
            <a:pPr marL="457200" indent="-457200">
              <a:buAutoNum type="arabicPeriod"/>
            </a:pPr>
            <a:r>
              <a:rPr lang="en-US" sz="3200" dirty="0" smtClean="0"/>
              <a:t>Slides 4-7</a:t>
            </a:r>
          </a:p>
          <a:p>
            <a:pPr marL="457200" indent="-457200">
              <a:buAutoNum type="arabicPeriod"/>
            </a:pPr>
            <a:r>
              <a:rPr lang="en-US" sz="3200" dirty="0" smtClean="0"/>
              <a:t>Slide 9</a:t>
            </a:r>
          </a:p>
          <a:p>
            <a:pPr marL="457200" indent="-457200">
              <a:buAutoNum type="arabicPeriod"/>
            </a:pPr>
            <a:r>
              <a:rPr lang="en-US" sz="3200" dirty="0" smtClean="0"/>
              <a:t>Free Response</a:t>
            </a:r>
          </a:p>
          <a:p>
            <a:pPr marL="457200" indent="-457200">
              <a:buAutoNum type="arabicPeriod"/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0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9719"/>
            <a:ext cx="10353761" cy="859436"/>
          </a:xfrm>
        </p:spPr>
        <p:txBody>
          <a:bodyPr/>
          <a:lstStyle/>
          <a:p>
            <a:r>
              <a:rPr lang="en-US" dirty="0" smtClean="0"/>
              <a:t>Agencies that assist small firms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027401"/>
              </p:ext>
            </p:extLst>
          </p:nvPr>
        </p:nvGraphicFramePr>
        <p:xfrm>
          <a:off x="913794" y="1139253"/>
          <a:ext cx="10353675" cy="369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3971" y="6183078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134" y="4834953"/>
            <a:ext cx="9948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agencies provide financing through loans and grants, technical assistance through guidance from experts and education and training to improve the skill base of entrepreneurs, managers and employees.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4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831589"/>
            <a:ext cx="10353761" cy="93438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Governmental agencies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23672"/>
            <a:ext cx="10913444" cy="3901710"/>
          </a:xfrm>
        </p:spPr>
        <p:txBody>
          <a:bodyPr>
            <a:normAutofit/>
          </a:bodyPr>
          <a:lstStyle/>
          <a:p>
            <a:r>
              <a:rPr lang="en-US" sz="2100" dirty="0" smtClean="0"/>
              <a:t>Click on the link below for details on governmental agencies that assist small firms:</a:t>
            </a:r>
            <a:endParaRPr lang="en-US" sz="2100" dirty="0" smtClean="0">
              <a:hlinkClick r:id="rId2"/>
            </a:endParaRPr>
          </a:p>
          <a:p>
            <a:pPr marL="225425" indent="0">
              <a:buNone/>
            </a:pPr>
            <a:r>
              <a:rPr lang="en-US" sz="2100" dirty="0" smtClean="0">
                <a:hlinkClick r:id="rId2"/>
              </a:rPr>
              <a:t>https</a:t>
            </a:r>
            <a:r>
              <a:rPr lang="en-US" sz="2100" dirty="0">
                <a:hlinkClick r:id="rId2"/>
              </a:rPr>
              <a:t>://www.ttconnect.gov.tt/gortt/portal/ttconnect/!ut/p/a1/jdBRD0JQFAfwT-PVORilNw8ltBpNcV8a7YbGvYbo44cnbaXO2zn7_bf_DhAIgLCozZKoyTiL8mEn2sVxZVQtXUFT9yWUPdfYL2xLQUfrQTgFB8_c9GCtSlvnpCDif3n8MsbP_JEyOAOZZUOLd_Ch5ghmethAkpzH409Cg8XKMgFS0RutaCU-qv6cNk1ZrwQUsOs6Mc5YIl55IeCnQMrrBoKpg7Lwg6d1V_N2Z7wAOy7O8g!!/dl5/d5/L2dJQSEvUUt3QS80SmlFL1o2X0tRMjA1STkzMEc5VTEwMlJRQU43SkkzMDAw</a:t>
            </a:r>
            <a:r>
              <a:rPr lang="en-US" sz="2100" dirty="0" smtClean="0">
                <a:hlinkClick r:id="rId2"/>
              </a:rPr>
              <a:t>/</a:t>
            </a:r>
            <a:endParaRPr lang="en-US" sz="21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54030" y="6290508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15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74" y="240234"/>
            <a:ext cx="10353761" cy="829456"/>
          </a:xfrm>
        </p:spPr>
        <p:txBody>
          <a:bodyPr/>
          <a:lstStyle/>
          <a:p>
            <a:r>
              <a:rPr lang="en-US" dirty="0" smtClean="0"/>
              <a:t>Governmental Agencies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69020" y="621305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4735" y="1194551"/>
            <a:ext cx="1143749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CARICOM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 Support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Loan – interest free loan for technical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assistance</a:t>
            </a:r>
          </a:p>
          <a:p>
            <a:pPr marL="0"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	EXIMBANK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Discounting facility			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Credit Insurance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shipment financing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 shipment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</a:p>
          <a:p>
            <a:pPr lvl="2"/>
            <a:r>
              <a:rPr lang="en-US" sz="2400" dirty="0">
                <a:hlinkClick r:id="rId2"/>
              </a:rPr>
              <a:t>https://connectamericas.com/banks/export-import-bank-trinidad-and-tobago-eximbank-limited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	Micro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Enterprise Loan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Facility</a:t>
            </a:r>
          </a:p>
          <a:p>
            <a:pPr marL="344488" lvl="2" indent="-3444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hlinkClick r:id="rId3"/>
              </a:rPr>
              <a:t>https://fte.tha.gov.tt/business-development-unit/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4488" lvl="2" indent="-344488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	National Entrepreneurship Development Company (NEDCO) </a:t>
            </a:r>
          </a:p>
          <a:p>
            <a:pPr marL="344488"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www.molsed.gov.tt/key-relationships/state-agencies/national-entrepreneuship-development-company-limited-nedco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27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399738"/>
            <a:ext cx="10353761" cy="994347"/>
          </a:xfrm>
        </p:spPr>
        <p:txBody>
          <a:bodyPr>
            <a:normAutofit fontScale="90000"/>
          </a:bodyPr>
          <a:lstStyle/>
          <a:p>
            <a:r>
              <a:rPr lang="en-US" dirty="0"/>
              <a:t>Governmental </a:t>
            </a:r>
            <a:r>
              <a:rPr lang="en-US" dirty="0" smtClean="0"/>
              <a:t>agencies (continued)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139253"/>
            <a:ext cx="10353762" cy="5196226"/>
          </a:xfrm>
        </p:spPr>
        <p:txBody>
          <a:bodyPr>
            <a:normAutofit/>
          </a:bodyPr>
          <a:lstStyle/>
          <a:p>
            <a:pPr marL="284163" lvl="2" indent="-284163">
              <a:buNone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Tourism Development Incentives </a:t>
            </a:r>
          </a:p>
          <a:p>
            <a:pPr marL="344488" lvl="2" indent="-344488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://tourism.gov.tt/Resources/Incentives/Tourism-Development-Incentives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4163" lvl="2" indent="-284163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	Youth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Trinidad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Tobago </a:t>
            </a:r>
          </a:p>
          <a:p>
            <a:pPr marL="344488" lvl="2" indent="-344488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://ybtt.org/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4163" lvl="2" indent="-284163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	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Enterprise Assistance Grant And Fund – Business Development Unit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Tobago)</a:t>
            </a:r>
          </a:p>
          <a:p>
            <a:pPr marL="342900" lvl="2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https://fte.tha.gov.tt/assistance-programmes/the-enterprise-assistance-grant-programmee-a-g-p/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4163" lvl="2" indent="-284163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	National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Integrated Business Incubator System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4488" lvl="2" indent="-344488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https://www.govserv.org/TT/San-Juan/172079872999788/IBIS---National-Integrated-Business-Incubator-System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4163" lvl="2" indent="-284163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	Agricultural Development Bank</a:t>
            </a:r>
          </a:p>
          <a:p>
            <a:pPr marL="344488" lvl="2" indent="-344488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http://www.adbtt.com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4488" lvl="2" indent="-344488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	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hlinkClick r:id="rId7"/>
              </a:rPr>
              <a:t>http://www.investt.co.tt/how-we-help/set-up-a-business/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99000" y="633547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5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Non-governmental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753849"/>
            <a:ext cx="10353762" cy="4037351"/>
          </a:xfrm>
        </p:spPr>
        <p:txBody>
          <a:bodyPr/>
          <a:lstStyle/>
          <a:p>
            <a:endParaRPr lang="en-US" dirty="0" smtClean="0"/>
          </a:p>
          <a:p>
            <a:r>
              <a:rPr lang="en-US" sz="2800" dirty="0" err="1" smtClean="0"/>
              <a:t>Mayaro</a:t>
            </a:r>
            <a:r>
              <a:rPr lang="en-US" sz="2800" dirty="0" smtClean="0"/>
              <a:t> Initiative for Private Enterprise Development - </a:t>
            </a:r>
            <a:r>
              <a:rPr lang="en-US" sz="2800" dirty="0">
                <a:hlinkClick r:id="rId2"/>
              </a:rPr>
              <a:t>http://miped.org</a:t>
            </a:r>
            <a:r>
              <a:rPr lang="en-US" sz="2800" dirty="0" smtClean="0">
                <a:hlinkClick r:id="rId2"/>
              </a:rPr>
              <a:t>/</a:t>
            </a:r>
            <a:endParaRPr lang="en-US" sz="2800" dirty="0" smtClean="0"/>
          </a:p>
          <a:p>
            <a:r>
              <a:rPr lang="en-US" sz="2800" dirty="0">
                <a:effectLst/>
              </a:rPr>
              <a:t>EU Poverty Reduction </a:t>
            </a:r>
            <a:r>
              <a:rPr lang="en-US" sz="2800" dirty="0" err="1">
                <a:effectLst/>
              </a:rPr>
              <a:t>Programme</a:t>
            </a:r>
            <a:r>
              <a:rPr lang="en-US" sz="2800" dirty="0">
                <a:effectLst/>
              </a:rPr>
              <a:t> Project Implementation </a:t>
            </a:r>
            <a:r>
              <a:rPr lang="en-US" sz="2800" dirty="0" smtClean="0">
                <a:effectLst/>
              </a:rPr>
              <a:t>Units – Regional Micro Project Fund</a:t>
            </a:r>
          </a:p>
          <a:p>
            <a:r>
              <a:rPr lang="en-US" sz="2800" dirty="0" smtClean="0">
                <a:effectLst/>
              </a:rPr>
              <a:t>Atlantic LNG – Loan for Enterprise and Network Development Agency</a:t>
            </a:r>
          </a:p>
          <a:p>
            <a:pPr marL="0" indent="0">
              <a:buNone/>
            </a:pPr>
            <a:endParaRPr lang="en-US" dirty="0">
              <a:effectLst/>
            </a:endParaRP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949377"/>
          </a:xfrm>
        </p:spPr>
        <p:txBody>
          <a:bodyPr/>
          <a:lstStyle/>
          <a:p>
            <a:r>
              <a:rPr lang="en-US" dirty="0" smtClean="0"/>
              <a:t>Financial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558977"/>
            <a:ext cx="10353762" cy="4232223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en-US" dirty="0" smtClean="0"/>
              <a:t>Commercial Banks</a:t>
            </a:r>
          </a:p>
          <a:p>
            <a:pPr marL="465138" indent="0">
              <a:buNone/>
            </a:pPr>
            <a:r>
              <a:rPr lang="en-US" dirty="0" smtClean="0"/>
              <a:t>Republic Bank Limited, Royal Bank of Canada (Trinidad), First Citizens Bank</a:t>
            </a:r>
          </a:p>
          <a:p>
            <a:pPr marL="465138" indent="0">
              <a:buNone/>
            </a:pPr>
            <a:endParaRPr lang="en-US" dirty="0" smtClean="0"/>
          </a:p>
          <a:p>
            <a:pPr marL="465138" indent="-465138">
              <a:buAutoNum type="arabicPeriod" startAt="2"/>
            </a:pPr>
            <a:r>
              <a:rPr lang="en-US" dirty="0" smtClean="0"/>
              <a:t>Insurance Companies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AutoNum type="arabicPeriod" startAt="3"/>
            </a:pPr>
            <a:r>
              <a:rPr lang="en-US" dirty="0" smtClean="0"/>
              <a:t>Finance houses – Development Finance Limited, Caribbean Microfinance Limited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AutoNum type="arabicPeriod" startAt="4"/>
            </a:pPr>
            <a:r>
              <a:rPr lang="en-US" dirty="0" smtClean="0"/>
              <a:t>Credit Unions - Eastern Credit Union, Teachers Credit Union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13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assistance offered to small businesses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26552"/>
              </p:ext>
            </p:extLst>
          </p:nvPr>
        </p:nvGraphicFramePr>
        <p:xfrm>
          <a:off x="0" y="1935921"/>
          <a:ext cx="12192000" cy="4659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4188" y="6230547"/>
            <a:ext cx="1454652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54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1054308"/>
          </a:xfrm>
        </p:spPr>
        <p:txBody>
          <a:bodyPr/>
          <a:lstStyle/>
          <a:p>
            <a:r>
              <a:rPr lang="en-US" dirty="0" smtClean="0"/>
              <a:t>Assistance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398994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Small businesses can get assistance in the following forms</a:t>
            </a:r>
          </a:p>
          <a:p>
            <a:pPr lvl="1"/>
            <a:r>
              <a:rPr lang="en-US" sz="2400" dirty="0" smtClean="0"/>
              <a:t>Financial – Loans, grants, cheaper interest rates, subsidies, tax breaks</a:t>
            </a:r>
          </a:p>
          <a:p>
            <a:pPr lvl="1"/>
            <a:r>
              <a:rPr lang="en-US" sz="2400" dirty="0" smtClean="0"/>
              <a:t>Technical – Advice from experts on management, strategy, proposal writing</a:t>
            </a:r>
          </a:p>
          <a:p>
            <a:pPr lvl="1"/>
            <a:r>
              <a:rPr lang="en-US" sz="2400" dirty="0" smtClean="0"/>
              <a:t>Education and Training – short courses on entrepreneurship, skills training, scholarships, refresher courses, managerial skills, new techniques, business planning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3971" y="624303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1614</TotalTime>
  <Words>684</Words>
  <Application>Microsoft Office PowerPoint</Application>
  <PresentationFormat>Widescreen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Bookman Old Style</vt:lpstr>
      <vt:lpstr>Calibri</vt:lpstr>
      <vt:lpstr>Rockwell</vt:lpstr>
      <vt:lpstr>Times New Roman</vt:lpstr>
      <vt:lpstr>Damask</vt:lpstr>
      <vt:lpstr>PowerPoint Presentation</vt:lpstr>
      <vt:lpstr>Agencies that assist small firms</vt:lpstr>
      <vt:lpstr>Governmental agencies </vt:lpstr>
      <vt:lpstr>Governmental Agencies</vt:lpstr>
      <vt:lpstr>Governmental agencies (continued) </vt:lpstr>
      <vt:lpstr>Non-governmental agencies</vt:lpstr>
      <vt:lpstr>Financial institutions</vt:lpstr>
      <vt:lpstr>Types of assistance offered to small businesses</vt:lpstr>
      <vt:lpstr>Assistance</vt:lpstr>
      <vt:lpstr>Financial assistance</vt:lpstr>
      <vt:lpstr>Technical assistance</vt:lpstr>
      <vt:lpstr>Education and Training</vt:lpstr>
      <vt:lpstr>Education and training</vt:lpstr>
      <vt:lpstr>Test your knowledge</vt:lpstr>
      <vt:lpstr>Answer key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36</cp:revision>
  <dcterms:created xsi:type="dcterms:W3CDTF">2020-05-17T20:41:40Z</dcterms:created>
  <dcterms:modified xsi:type="dcterms:W3CDTF">2020-05-20T18:16:47Z</dcterms:modified>
</cp:coreProperties>
</file>