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5143500" cx="9144000"/>
  <p:notesSz cx="6858000" cy="9144000"/>
  <p:embeddedFontLst>
    <p:embeddedFont>
      <p:font typeface="Proxima Nova"/>
      <p:regular r:id="rId18"/>
      <p:bold r:id="rId19"/>
      <p:italic r:id="rId20"/>
      <p:boldItalic r:id="rId21"/>
    </p:embeddedFont>
    <p:embeddedFont>
      <p:font typeface="Roboto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roximaNova-italic.fntdata"/><Relationship Id="rId22" Type="http://schemas.openxmlformats.org/officeDocument/2006/relationships/font" Target="fonts/Roboto-regular.fntdata"/><Relationship Id="rId21" Type="http://schemas.openxmlformats.org/officeDocument/2006/relationships/font" Target="fonts/ProximaNova-boldItalic.fntdata"/><Relationship Id="rId24" Type="http://schemas.openxmlformats.org/officeDocument/2006/relationships/font" Target="fonts/Roboto-italic.fntdata"/><Relationship Id="rId23" Type="http://schemas.openxmlformats.org/officeDocument/2006/relationships/font" Target="fonts/Robo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5" Type="http://schemas.openxmlformats.org/officeDocument/2006/relationships/font" Target="fonts/Roboto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ProximaNova-bold.fntdata"/><Relationship Id="rId18" Type="http://schemas.openxmlformats.org/officeDocument/2006/relationships/font" Target="fonts/ProximaNova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742e3e7cd_1_1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742e3e7cd_1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742e3e7c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742e3e7c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88a8094e4a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88a8094e4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cbab3a369_1_2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cbab3a369_1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742e3e7cd_1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742e3e7cd_1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d4400e736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d4400e736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88a8094e4a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88a8094e4a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d9c40d9f9_0_2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d9c40d9f9_0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d9c40d9f9_0_23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d9c40d9f9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cb9a3abeb_0_2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cb9a3abeb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cb9a3abeb_0_3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cb9a3abeb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Google Shape;55;p14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" name="Google Shape;56;p14"/>
          <p:cNvSpPr txBox="1"/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Google Shape;60;p15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1" name="Google Shape;61;p15"/>
          <p:cNvSpPr txBox="1"/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2" name="Google Shape;62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1" name="Google Shape;71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5" name="Google Shape;75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8" name="Google Shape;78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9" name="Google Shape;79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lt2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0"/>
          <p:cNvSpPr txBox="1"/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2" name="Google Shape;82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5" name="Google Shape;85;p2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6" name="Google Shape;86;p21"/>
          <p:cNvSpPr txBox="1"/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7" name="Google Shape;87;p21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8" name="Google Shape;88;p2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9" name="Google Shape;89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/>
          <p:nvPr>
            <p:ph idx="1" type="body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92" name="Google Shape;92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3"/>
          <p:cNvSpPr txBox="1"/>
          <p:nvPr>
            <p:ph hasCustomPrompt="1" type="title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96" name="Google Shape;96;p23"/>
          <p:cNvSpPr txBox="1"/>
          <p:nvPr>
            <p:ph idx="1" type="body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7" name="Google Shape;97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pearmint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drive.google.com/file/d/1JqBtNB2_T7NNO8qqFDIXqxcWGk_j73Bt/view?usp=sharing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hyperlink" Target="http://www.theatrecrafts.com/pages/home/topics/sound/sound-effects-for-the-stage/" TargetMode="External"/><Relationship Id="rId5" Type="http://schemas.openxmlformats.org/officeDocument/2006/relationships/hyperlink" Target="https://youtu.be/zjvWZMdllfw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hite cloud in front of dark blue star-filled sky" id="104" name="Google Shape;104;p25"/>
          <p:cNvPicPr preferRelativeResize="0"/>
          <p:nvPr/>
        </p:nvPicPr>
        <p:blipFill rotWithShape="1">
          <a:blip r:embed="rId3">
            <a:alphaModFix/>
          </a:blip>
          <a:srcRect b="17067" l="0" r="1719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5"/>
          <p:cNvSpPr txBox="1"/>
          <p:nvPr>
            <p:ph type="ctrTitle"/>
          </p:nvPr>
        </p:nvSpPr>
        <p:spPr>
          <a:xfrm>
            <a:off x="510450" y="1045725"/>
            <a:ext cx="8123100" cy="1800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Technical Theatre: Sound Effects</a:t>
            </a:r>
            <a:endParaRPr sz="6000"/>
          </a:p>
        </p:txBody>
      </p:sp>
      <p:sp>
        <p:nvSpPr>
          <p:cNvPr id="106" name="Google Shape;106;p25"/>
          <p:cNvSpPr txBox="1"/>
          <p:nvPr>
            <p:ph idx="1" type="subTitle"/>
          </p:nvPr>
        </p:nvSpPr>
        <p:spPr>
          <a:xfrm>
            <a:off x="510450" y="3182334"/>
            <a:ext cx="8123100" cy="10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Subject: VAPA - DRAMA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Level: Form Three</a:t>
            </a:r>
            <a:endParaRPr/>
          </a:p>
        </p:txBody>
      </p:sp>
      <p:cxnSp>
        <p:nvCxnSpPr>
          <p:cNvPr id="107" name="Google Shape;107;p25"/>
          <p:cNvCxnSpPr/>
          <p:nvPr/>
        </p:nvCxnSpPr>
        <p:spPr>
          <a:xfrm>
            <a:off x="615150" y="2998025"/>
            <a:ext cx="5004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Activity #2</a:t>
            </a:r>
            <a:endParaRPr sz="3600"/>
          </a:p>
        </p:txBody>
      </p:sp>
      <p:sp>
        <p:nvSpPr>
          <p:cNvPr id="161" name="Google Shape;161;p34"/>
          <p:cNvSpPr txBox="1"/>
          <p:nvPr>
            <p:ph idx="1" type="body"/>
          </p:nvPr>
        </p:nvSpPr>
        <p:spPr>
          <a:xfrm>
            <a:off x="311700" y="1396375"/>
            <a:ext cx="8520600" cy="317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For each sound effect that you listed, say </a:t>
            </a:r>
            <a:r>
              <a:rPr b="1" lang="en" sz="2400"/>
              <a:t>WHEN</a:t>
            </a:r>
            <a:r>
              <a:rPr lang="en" sz="2400"/>
              <a:t> the sound effect should be played.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400"/>
              <a:t>E.g. the sound of a dog barking should be heard when Mr. Loy bangs his front door. </a:t>
            </a:r>
            <a:endParaRPr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5"/>
          <p:cNvSpPr txBox="1"/>
          <p:nvPr>
            <p:ph idx="1" type="body"/>
          </p:nvPr>
        </p:nvSpPr>
        <p:spPr>
          <a:xfrm>
            <a:off x="311700" y="742650"/>
            <a:ext cx="8520600" cy="402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END OF LESSON</a:t>
            </a:r>
            <a:endParaRPr b="1"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/>
              <a:t>KEEP WORKING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457200" lvl="0" marL="0" rtl="0" algn="r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457200" lvl="0" marL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Prepared by: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457200" lvl="0" marL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S. Dhanoo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457200" lvl="0" marL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Curriculum Planning and Development Division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457200" lvl="0" marL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Ministry of Education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457200" lvl="0" marL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Trinidad &amp; Tobago, WI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457200" lvl="0" marL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457200" lvl="0" marL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6"/>
          <p:cNvSpPr txBox="1"/>
          <p:nvPr>
            <p:ph type="title"/>
          </p:nvPr>
        </p:nvSpPr>
        <p:spPr>
          <a:xfrm>
            <a:off x="311700" y="445025"/>
            <a:ext cx="8520600" cy="20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In this lesson, we will learn:</a:t>
            </a:r>
            <a:endParaRPr sz="3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Char char="-"/>
            </a:pPr>
            <a:r>
              <a:rPr lang="en" sz="3600"/>
              <a:t>Why sound effects are useful</a:t>
            </a:r>
            <a:endParaRPr sz="3600"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Char char="-"/>
            </a:pPr>
            <a:r>
              <a:rPr lang="en" sz="3600"/>
              <a:t>How to create sound effects</a:t>
            </a:r>
            <a:endParaRPr sz="3600"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Char char="-"/>
            </a:pPr>
            <a:r>
              <a:rPr lang="en" sz="3600"/>
              <a:t>When should sound effects be played</a:t>
            </a:r>
            <a:endParaRPr sz="3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/>
          </a:p>
        </p:txBody>
      </p:sp>
      <p:sp>
        <p:nvSpPr>
          <p:cNvPr id="113" name="Google Shape;113;p26"/>
          <p:cNvSpPr txBox="1"/>
          <p:nvPr>
            <p:ph idx="1" type="body"/>
          </p:nvPr>
        </p:nvSpPr>
        <p:spPr>
          <a:xfrm>
            <a:off x="311700" y="1641550"/>
            <a:ext cx="8520600" cy="29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/>
              <a:t> 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7"/>
          <p:cNvSpPr txBox="1"/>
          <p:nvPr>
            <p:ph type="title"/>
          </p:nvPr>
        </p:nvSpPr>
        <p:spPr>
          <a:xfrm>
            <a:off x="196750" y="522600"/>
            <a:ext cx="4045200" cy="4510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609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To create mood and atmosphere</a:t>
            </a:r>
            <a:endParaRPr sz="22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8300" lvl="0" marL="609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200"/>
              <a:buFont typeface="Arial"/>
              <a:buChar char="●"/>
            </a:pPr>
            <a:r>
              <a:rPr lang="en" sz="22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To build tension</a:t>
            </a:r>
            <a:endParaRPr sz="22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609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To </a:t>
            </a:r>
            <a:r>
              <a:rPr b="1" lang="en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strengthen </a:t>
            </a:r>
            <a:r>
              <a:rPr lang="en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an emotion or the action onstage</a:t>
            </a:r>
            <a:endParaRPr sz="18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609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To help set the scene</a:t>
            </a:r>
            <a:endParaRPr sz="18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609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To indicate a change of time or location</a:t>
            </a:r>
            <a:endParaRPr sz="18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609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Arial"/>
              <a:buChar char="●"/>
            </a:pPr>
            <a:r>
              <a:rPr lang="en" sz="2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To </a:t>
            </a:r>
            <a:r>
              <a:rPr b="1" lang="en" sz="2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focus attention</a:t>
            </a:r>
            <a:r>
              <a:rPr b="1" lang="en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8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on to a particular character</a:t>
            </a:r>
            <a:endParaRPr sz="18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3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2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What could </a:t>
            </a:r>
            <a:r>
              <a:rPr lang="en" sz="3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sound effects be used for?</a:t>
            </a:r>
            <a:endParaRPr sz="4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8"/>
          <p:cNvSpPr txBox="1"/>
          <p:nvPr>
            <p:ph type="title"/>
          </p:nvPr>
        </p:nvSpPr>
        <p:spPr>
          <a:xfrm>
            <a:off x="490250" y="1925375"/>
            <a:ext cx="5797500" cy="269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00"/>
              <a:t>Try to Identify these Sound Effects</a:t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/>
              <a:t>Play the clip twice if needed. Click on the speaker box:</a:t>
            </a:r>
            <a:endParaRPr sz="4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/>
          </a:p>
        </p:txBody>
      </p:sp>
      <p:pic>
        <p:nvPicPr>
          <p:cNvPr id="125" name="Google Shape;125;p28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72575" y="1431400"/>
            <a:ext cx="2551451" cy="2551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9"/>
          <p:cNvSpPr txBox="1"/>
          <p:nvPr>
            <p:ph type="title"/>
          </p:nvPr>
        </p:nvSpPr>
        <p:spPr>
          <a:xfrm>
            <a:off x="490250" y="275050"/>
            <a:ext cx="8435100" cy="4342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Did you guess correctly?: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en" sz="3200"/>
              <a:t>Scary</a:t>
            </a:r>
            <a:r>
              <a:rPr lang="en" sz="3200"/>
              <a:t> Scene</a:t>
            </a:r>
            <a:endParaRPr sz="3200"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en" sz="3200"/>
              <a:t>Failed Attempt</a:t>
            </a:r>
            <a:endParaRPr sz="3200"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en" sz="3200"/>
              <a:t>Wedding Ceremony</a:t>
            </a:r>
            <a:endParaRPr sz="3200"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en" sz="3200"/>
              <a:t>Church Service or Triumph</a:t>
            </a:r>
            <a:endParaRPr sz="3200"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AutoNum type="arabicPeriod"/>
            </a:pPr>
            <a:r>
              <a:rPr lang="en" sz="3200"/>
              <a:t>Happy Scene</a:t>
            </a:r>
            <a:endParaRPr sz="3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How are sound effects created?</a:t>
            </a:r>
            <a:endParaRPr sz="3600"/>
          </a:p>
        </p:txBody>
      </p:sp>
      <p:sp>
        <p:nvSpPr>
          <p:cNvPr id="136" name="Google Shape;136;p30"/>
          <p:cNvSpPr txBox="1"/>
          <p:nvPr>
            <p:ph idx="1" type="body"/>
          </p:nvPr>
        </p:nvSpPr>
        <p:spPr>
          <a:xfrm>
            <a:off x="311700" y="1213975"/>
            <a:ext cx="8520600" cy="357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Live</a:t>
            </a:r>
            <a:r>
              <a:rPr lang="en" sz="2400"/>
              <a:t>:	use of the voice</a:t>
            </a:r>
            <a:endParaRPr sz="2400"/>
          </a:p>
          <a:p>
            <a:pPr indent="45720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/>
              <a:t>use of the body</a:t>
            </a:r>
            <a:endParaRPr sz="2400"/>
          </a:p>
          <a:p>
            <a:pPr indent="45720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/>
              <a:t>use of found objects (things around the house)</a:t>
            </a:r>
            <a:endParaRPr sz="2400"/>
          </a:p>
          <a:p>
            <a:pPr indent="45720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/>
              <a:t>use of musical instruments</a:t>
            </a:r>
            <a:endParaRPr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400"/>
              <a:t>Pre-recording of the real thing</a:t>
            </a:r>
            <a:endParaRPr b="1" sz="2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400"/>
              <a:t>Using computer software to recreate the sound</a:t>
            </a:r>
            <a:endParaRPr b="1" sz="2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1"/>
          <p:cNvSpPr txBox="1"/>
          <p:nvPr>
            <p:ph idx="4294967295" type="title"/>
          </p:nvPr>
        </p:nvSpPr>
        <p:spPr>
          <a:xfrm>
            <a:off x="229175" y="585025"/>
            <a:ext cx="4084500" cy="417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/>
              <a:t>Aha! </a:t>
            </a:r>
            <a:br>
              <a:rPr lang="en" sz="2400"/>
            </a:br>
            <a:r>
              <a:rPr lang="en" sz="3600"/>
              <a:t>Historically, how were sound effects created?</a:t>
            </a:r>
            <a:endParaRPr sz="3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Before electricity came along, sound effects were created live, using a variety of ingenious methods.</a:t>
            </a:r>
            <a:endParaRPr sz="4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/>
          </a:p>
        </p:txBody>
      </p:sp>
      <p:pic>
        <p:nvPicPr>
          <p:cNvPr id="142" name="Google Shape;14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7438" y="0"/>
            <a:ext cx="3672175" cy="235805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1"/>
          <p:cNvSpPr txBox="1"/>
          <p:nvPr/>
        </p:nvSpPr>
        <p:spPr>
          <a:xfrm>
            <a:off x="5391050" y="2434225"/>
            <a:ext cx="3000000" cy="116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50">
                <a:highlight>
                  <a:srgbClr val="FFFFFF"/>
                </a:highlight>
              </a:rPr>
              <a:t>Rumble Cart, from Magic, Stage Illusions Special Effects and Trick Photography by Albert A Hopkins (1898)</a:t>
            </a:r>
            <a:endParaRPr sz="1250"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50"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50">
                <a:highlight>
                  <a:srgbClr val="FFFFFF"/>
                </a:highlight>
              </a:rPr>
              <a:t>Retrieved from: </a:t>
            </a:r>
            <a:r>
              <a:rPr lang="en" sz="1100" u="sng">
                <a:solidFill>
                  <a:schemeClr val="hlink"/>
                </a:solidFill>
                <a:hlinkClick r:id="rId4"/>
              </a:rPr>
              <a:t>http://www.theatrecrafts.com/pages/home/topics/sound/sound-effects-for-the-stage/</a:t>
            </a:r>
            <a:endParaRPr sz="850">
              <a:highlight>
                <a:srgbClr val="FFFFFF"/>
              </a:highlight>
            </a:endParaRPr>
          </a:p>
        </p:txBody>
      </p:sp>
      <p:sp>
        <p:nvSpPr>
          <p:cNvPr id="144" name="Google Shape;144;p31"/>
          <p:cNvSpPr txBox="1"/>
          <p:nvPr/>
        </p:nvSpPr>
        <p:spPr>
          <a:xfrm>
            <a:off x="5253325" y="4064575"/>
            <a:ext cx="3672300" cy="9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5"/>
              </a:rPr>
              <a:t>Does this sound like wind? Close your eyes…..</a:t>
            </a:r>
            <a:endParaRPr b="1" sz="20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2"/>
          <p:cNvSpPr txBox="1"/>
          <p:nvPr>
            <p:ph type="title"/>
          </p:nvPr>
        </p:nvSpPr>
        <p:spPr>
          <a:xfrm>
            <a:off x="289825" y="865350"/>
            <a:ext cx="4045200" cy="229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Typical Sound Effects</a:t>
            </a:r>
            <a:endParaRPr/>
          </a:p>
        </p:txBody>
      </p:sp>
      <p:sp>
        <p:nvSpPr>
          <p:cNvPr id="150" name="Google Shape;150;p32"/>
          <p:cNvSpPr txBox="1"/>
          <p:nvPr>
            <p:ph idx="2" type="body"/>
          </p:nvPr>
        </p:nvSpPr>
        <p:spPr>
          <a:xfrm>
            <a:off x="4963825" y="231025"/>
            <a:ext cx="3837000" cy="43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Doors creaking</a:t>
            </a:r>
            <a:endParaRPr sz="1300"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Knocking /Doorbell</a:t>
            </a:r>
            <a:endParaRPr sz="1300"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Explosions</a:t>
            </a:r>
            <a:endParaRPr sz="1300"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Glass breaking</a:t>
            </a:r>
            <a:endParaRPr sz="1300"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Crowds </a:t>
            </a:r>
            <a:endParaRPr sz="1300"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Car screeching</a:t>
            </a:r>
            <a:endParaRPr sz="1300"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Dogs barking</a:t>
            </a:r>
            <a:endParaRPr sz="1300"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Thunder</a:t>
            </a:r>
            <a:endParaRPr sz="1300"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Sirens</a:t>
            </a:r>
            <a:endParaRPr sz="1300"/>
          </a:p>
          <a:p>
            <a:pPr indent="-311150" lvl="0" marL="457200" rtl="0" algn="l">
              <a:spcBef>
                <a:spcPts val="1600"/>
              </a:spcBef>
              <a:spcAft>
                <a:spcPts val="1600"/>
              </a:spcAft>
              <a:buSzPts val="1300"/>
              <a:buChar char="●"/>
            </a:pPr>
            <a:r>
              <a:rPr lang="en" sz="1300"/>
              <a:t>Guns</a:t>
            </a:r>
            <a:endParaRPr sz="13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3"/>
          <p:cNvSpPr txBox="1"/>
          <p:nvPr>
            <p:ph type="title"/>
          </p:nvPr>
        </p:nvSpPr>
        <p:spPr>
          <a:xfrm>
            <a:off x="490250" y="247550"/>
            <a:ext cx="8132700" cy="4369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#1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Setting: A village shop, around 7pm. Mr. Loy is closing for the day. </a:t>
            </a:r>
            <a:endParaRPr sz="30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/>
              <a:t>List any 3 sound effects</a:t>
            </a:r>
            <a:r>
              <a:rPr lang="en" sz="3000"/>
              <a:t> that may be useful for the setting above. 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