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4" r:id="rId3"/>
    <p:sldId id="263" r:id="rId4"/>
    <p:sldId id="265" r:id="rId5"/>
    <p:sldId id="257" r:id="rId6"/>
    <p:sldId id="258" r:id="rId7"/>
    <p:sldId id="259" r:id="rId8"/>
    <p:sldId id="260" r:id="rId9"/>
    <p:sldId id="261" r:id="rId10"/>
    <p:sldId id="262"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4814FF-4C4D-4F79-B587-BEA10DF6966C}"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C75527D3-8DD4-4099-855A-E8B6B5E743A5}">
      <dgm:prSet phldrT="[Text]"/>
      <dgm:spPr/>
      <dgm:t>
        <a:bodyPr/>
        <a:lstStyle/>
        <a:p>
          <a:r>
            <a:rPr lang="en-US" dirty="0" smtClean="0"/>
            <a:t>Characteristics of Successful Entrepreneurs</a:t>
          </a:r>
          <a:endParaRPr lang="en-US" dirty="0"/>
        </a:p>
      </dgm:t>
    </dgm:pt>
    <dgm:pt modelId="{793DAA59-FAAA-4EF9-A14B-AFFB300BEC4B}" type="parTrans" cxnId="{94C56B2D-57C7-4DBA-812E-6727E4B74546}">
      <dgm:prSet/>
      <dgm:spPr/>
      <dgm:t>
        <a:bodyPr/>
        <a:lstStyle/>
        <a:p>
          <a:endParaRPr lang="en-US"/>
        </a:p>
      </dgm:t>
    </dgm:pt>
    <dgm:pt modelId="{19F715E6-54B4-4C4B-A13B-011E4B7F6AEC}" type="sibTrans" cxnId="{94C56B2D-57C7-4DBA-812E-6727E4B74546}">
      <dgm:prSet/>
      <dgm:spPr/>
      <dgm:t>
        <a:bodyPr/>
        <a:lstStyle/>
        <a:p>
          <a:endParaRPr lang="en-US"/>
        </a:p>
      </dgm:t>
    </dgm:pt>
    <dgm:pt modelId="{66D539F7-B8C8-4352-AEC0-95121A02E581}">
      <dgm:prSet phldrT="[Text]"/>
      <dgm:spPr/>
      <dgm:t>
        <a:bodyPr/>
        <a:lstStyle/>
        <a:p>
          <a:r>
            <a:rPr lang="en-US" dirty="0" smtClean="0"/>
            <a:t>Visionary</a:t>
          </a:r>
          <a:endParaRPr lang="en-US" dirty="0"/>
        </a:p>
      </dgm:t>
    </dgm:pt>
    <dgm:pt modelId="{E40177F9-FA03-4A4E-AA4C-BCC0C4F45393}" type="parTrans" cxnId="{4DCE68FF-528A-4D23-A824-C1C5CB40364D}">
      <dgm:prSet/>
      <dgm:spPr/>
      <dgm:t>
        <a:bodyPr/>
        <a:lstStyle/>
        <a:p>
          <a:endParaRPr lang="en-US"/>
        </a:p>
      </dgm:t>
    </dgm:pt>
    <dgm:pt modelId="{0D64E3AF-19CC-4A24-BB33-EB1264190B59}" type="sibTrans" cxnId="{4DCE68FF-528A-4D23-A824-C1C5CB40364D}">
      <dgm:prSet/>
      <dgm:spPr/>
      <dgm:t>
        <a:bodyPr/>
        <a:lstStyle/>
        <a:p>
          <a:endParaRPr lang="en-US"/>
        </a:p>
      </dgm:t>
    </dgm:pt>
    <dgm:pt modelId="{47E9DBDF-3F01-4A39-8EE2-CF40716EBD03}">
      <dgm:prSet phldrT="[Text]"/>
      <dgm:spPr/>
      <dgm:t>
        <a:bodyPr/>
        <a:lstStyle/>
        <a:p>
          <a:r>
            <a:rPr lang="en-US" dirty="0" smtClean="0"/>
            <a:t>Goal Oriented</a:t>
          </a:r>
          <a:endParaRPr lang="en-US" dirty="0"/>
        </a:p>
      </dgm:t>
    </dgm:pt>
    <dgm:pt modelId="{D67148E7-D7ED-4FF7-BD4B-EC30A89175E3}" type="parTrans" cxnId="{35DA105D-04D8-470F-AF1C-92B23F3BCE76}">
      <dgm:prSet/>
      <dgm:spPr/>
      <dgm:t>
        <a:bodyPr/>
        <a:lstStyle/>
        <a:p>
          <a:endParaRPr lang="en-US"/>
        </a:p>
      </dgm:t>
    </dgm:pt>
    <dgm:pt modelId="{363A56BE-CD99-475A-9F22-E376EB00678E}" type="sibTrans" cxnId="{35DA105D-04D8-470F-AF1C-92B23F3BCE76}">
      <dgm:prSet/>
      <dgm:spPr/>
      <dgm:t>
        <a:bodyPr/>
        <a:lstStyle/>
        <a:p>
          <a:endParaRPr lang="en-US"/>
        </a:p>
      </dgm:t>
    </dgm:pt>
    <dgm:pt modelId="{59423A09-9FE3-4E96-AD26-8FEA3941056E}">
      <dgm:prSet phldrT="[Text]"/>
      <dgm:spPr/>
      <dgm:t>
        <a:bodyPr/>
        <a:lstStyle/>
        <a:p>
          <a:r>
            <a:rPr lang="en-US" dirty="0" smtClean="0"/>
            <a:t>Hard-working</a:t>
          </a:r>
          <a:endParaRPr lang="en-US" dirty="0"/>
        </a:p>
      </dgm:t>
    </dgm:pt>
    <dgm:pt modelId="{F182255E-EF1F-48C4-BD58-37FB55045537}" type="parTrans" cxnId="{E7EB4B9E-44DF-4079-A829-5420B3572A99}">
      <dgm:prSet/>
      <dgm:spPr/>
      <dgm:t>
        <a:bodyPr/>
        <a:lstStyle/>
        <a:p>
          <a:endParaRPr lang="en-US"/>
        </a:p>
      </dgm:t>
    </dgm:pt>
    <dgm:pt modelId="{158AE4C4-8C26-4654-AB82-842631A99AEC}" type="sibTrans" cxnId="{E7EB4B9E-44DF-4079-A829-5420B3572A99}">
      <dgm:prSet/>
      <dgm:spPr/>
      <dgm:t>
        <a:bodyPr/>
        <a:lstStyle/>
        <a:p>
          <a:endParaRPr lang="en-US"/>
        </a:p>
      </dgm:t>
    </dgm:pt>
    <dgm:pt modelId="{460F64F0-9D29-496F-91A7-D5EA4296B8D1}">
      <dgm:prSet phldrT="[Text]"/>
      <dgm:spPr/>
      <dgm:t>
        <a:bodyPr/>
        <a:lstStyle/>
        <a:p>
          <a:r>
            <a:rPr lang="en-US" dirty="0" smtClean="0"/>
            <a:t>Creative</a:t>
          </a:r>
          <a:endParaRPr lang="en-US" dirty="0"/>
        </a:p>
      </dgm:t>
    </dgm:pt>
    <dgm:pt modelId="{F11D7638-7DD2-41B7-8840-345D33833B51}" type="parTrans" cxnId="{98FFC1B3-F856-40DF-A12B-3CBC03E9EBD2}">
      <dgm:prSet/>
      <dgm:spPr/>
      <dgm:t>
        <a:bodyPr/>
        <a:lstStyle/>
        <a:p>
          <a:endParaRPr lang="en-US"/>
        </a:p>
      </dgm:t>
    </dgm:pt>
    <dgm:pt modelId="{9360ECA6-768B-49CB-943B-CFC22859C456}" type="sibTrans" cxnId="{98FFC1B3-F856-40DF-A12B-3CBC03E9EBD2}">
      <dgm:prSet/>
      <dgm:spPr/>
      <dgm:t>
        <a:bodyPr/>
        <a:lstStyle/>
        <a:p>
          <a:endParaRPr lang="en-US"/>
        </a:p>
      </dgm:t>
    </dgm:pt>
    <dgm:pt modelId="{BCEC395D-0155-4E16-8B40-59ACE4127F05}">
      <dgm:prSet phldrT="[Text]"/>
      <dgm:spPr/>
      <dgm:t>
        <a:bodyPr/>
        <a:lstStyle/>
        <a:p>
          <a:r>
            <a:rPr lang="en-US" dirty="0" smtClean="0"/>
            <a:t>Risk-taker</a:t>
          </a:r>
          <a:endParaRPr lang="en-US" dirty="0"/>
        </a:p>
      </dgm:t>
    </dgm:pt>
    <dgm:pt modelId="{41F522F7-FDC0-42F4-98DD-1420616CFC73}" type="parTrans" cxnId="{B8FA9946-091F-458B-818D-20159E88C590}">
      <dgm:prSet/>
      <dgm:spPr/>
      <dgm:t>
        <a:bodyPr/>
        <a:lstStyle/>
        <a:p>
          <a:endParaRPr lang="en-US"/>
        </a:p>
      </dgm:t>
    </dgm:pt>
    <dgm:pt modelId="{960D1546-E323-4CAF-9B91-2E1B369DC699}" type="sibTrans" cxnId="{B8FA9946-091F-458B-818D-20159E88C590}">
      <dgm:prSet/>
      <dgm:spPr/>
      <dgm:t>
        <a:bodyPr/>
        <a:lstStyle/>
        <a:p>
          <a:endParaRPr lang="en-US"/>
        </a:p>
      </dgm:t>
    </dgm:pt>
    <dgm:pt modelId="{BC53EBC0-42BA-4503-A516-7BE54E145B8D}">
      <dgm:prSet phldrT="[Text]"/>
      <dgm:spPr/>
      <dgm:t>
        <a:bodyPr/>
        <a:lstStyle/>
        <a:p>
          <a:r>
            <a:rPr lang="en-US" dirty="0" smtClean="0"/>
            <a:t>Motivated</a:t>
          </a:r>
          <a:endParaRPr lang="en-US" dirty="0"/>
        </a:p>
      </dgm:t>
    </dgm:pt>
    <dgm:pt modelId="{010E52CD-6DCE-4A06-89A8-09CA27421E5D}" type="parTrans" cxnId="{7DF094D6-DE08-40ED-94B1-C2274DA04B22}">
      <dgm:prSet/>
      <dgm:spPr/>
      <dgm:t>
        <a:bodyPr/>
        <a:lstStyle/>
        <a:p>
          <a:endParaRPr lang="en-US"/>
        </a:p>
      </dgm:t>
    </dgm:pt>
    <dgm:pt modelId="{6A2197A3-552D-4236-A68F-73C58E85586E}" type="sibTrans" cxnId="{7DF094D6-DE08-40ED-94B1-C2274DA04B22}">
      <dgm:prSet/>
      <dgm:spPr/>
      <dgm:t>
        <a:bodyPr/>
        <a:lstStyle/>
        <a:p>
          <a:endParaRPr lang="en-US"/>
        </a:p>
      </dgm:t>
    </dgm:pt>
    <dgm:pt modelId="{14FF8A4E-C337-4794-A9D1-87158AD4849A}" type="pres">
      <dgm:prSet presAssocID="{EB4814FF-4C4D-4F79-B587-BEA10DF6966C}" presName="Name0" presStyleCnt="0">
        <dgm:presLayoutVars>
          <dgm:chMax val="1"/>
          <dgm:chPref val="1"/>
          <dgm:dir/>
          <dgm:animOne val="branch"/>
          <dgm:animLvl val="lvl"/>
        </dgm:presLayoutVars>
      </dgm:prSet>
      <dgm:spPr/>
    </dgm:pt>
    <dgm:pt modelId="{F0615469-BDEA-49DB-A93E-290CC5C6E6A5}" type="pres">
      <dgm:prSet presAssocID="{C75527D3-8DD4-4099-855A-E8B6B5E743A5}" presName="Parent" presStyleLbl="node0" presStyleIdx="0" presStyleCnt="1">
        <dgm:presLayoutVars>
          <dgm:chMax val="6"/>
          <dgm:chPref val="6"/>
        </dgm:presLayoutVars>
      </dgm:prSet>
      <dgm:spPr/>
    </dgm:pt>
    <dgm:pt modelId="{78C66287-5BD4-4E37-86F8-290AAA86D6D5}" type="pres">
      <dgm:prSet presAssocID="{66D539F7-B8C8-4352-AEC0-95121A02E581}" presName="Accent1" presStyleCnt="0"/>
      <dgm:spPr/>
    </dgm:pt>
    <dgm:pt modelId="{4FD969E5-F034-497A-92D7-05BF6E27261C}" type="pres">
      <dgm:prSet presAssocID="{66D539F7-B8C8-4352-AEC0-95121A02E581}" presName="Accent" presStyleLbl="bgShp" presStyleIdx="0" presStyleCnt="6"/>
      <dgm:spPr/>
    </dgm:pt>
    <dgm:pt modelId="{22BF2D10-8F0E-4468-B2A0-883E7121CBBC}" type="pres">
      <dgm:prSet presAssocID="{66D539F7-B8C8-4352-AEC0-95121A02E581}" presName="Child1" presStyleLbl="node1" presStyleIdx="0" presStyleCnt="6">
        <dgm:presLayoutVars>
          <dgm:chMax val="0"/>
          <dgm:chPref val="0"/>
          <dgm:bulletEnabled val="1"/>
        </dgm:presLayoutVars>
      </dgm:prSet>
      <dgm:spPr/>
    </dgm:pt>
    <dgm:pt modelId="{8C0C7415-A70F-4D60-9904-EF034952A58D}" type="pres">
      <dgm:prSet presAssocID="{47E9DBDF-3F01-4A39-8EE2-CF40716EBD03}" presName="Accent2" presStyleCnt="0"/>
      <dgm:spPr/>
    </dgm:pt>
    <dgm:pt modelId="{E980F725-3DA0-4435-BF0D-FE1FB1C00E1D}" type="pres">
      <dgm:prSet presAssocID="{47E9DBDF-3F01-4A39-8EE2-CF40716EBD03}" presName="Accent" presStyleLbl="bgShp" presStyleIdx="1" presStyleCnt="6"/>
      <dgm:spPr/>
    </dgm:pt>
    <dgm:pt modelId="{494FBF9D-34B5-4B0E-8B67-7EFBFA582511}" type="pres">
      <dgm:prSet presAssocID="{47E9DBDF-3F01-4A39-8EE2-CF40716EBD03}" presName="Child2" presStyleLbl="node1" presStyleIdx="1" presStyleCnt="6">
        <dgm:presLayoutVars>
          <dgm:chMax val="0"/>
          <dgm:chPref val="0"/>
          <dgm:bulletEnabled val="1"/>
        </dgm:presLayoutVars>
      </dgm:prSet>
      <dgm:spPr/>
    </dgm:pt>
    <dgm:pt modelId="{2B648E46-73DE-4168-8043-B4CC8E0D206A}" type="pres">
      <dgm:prSet presAssocID="{59423A09-9FE3-4E96-AD26-8FEA3941056E}" presName="Accent3" presStyleCnt="0"/>
      <dgm:spPr/>
    </dgm:pt>
    <dgm:pt modelId="{1372F61A-00CB-484A-92A2-98963D150681}" type="pres">
      <dgm:prSet presAssocID="{59423A09-9FE3-4E96-AD26-8FEA3941056E}" presName="Accent" presStyleLbl="bgShp" presStyleIdx="2" presStyleCnt="6"/>
      <dgm:spPr/>
    </dgm:pt>
    <dgm:pt modelId="{4401A5BA-EB50-40A2-B1F5-E03DD87F9AFD}" type="pres">
      <dgm:prSet presAssocID="{59423A09-9FE3-4E96-AD26-8FEA3941056E}" presName="Child3" presStyleLbl="node1" presStyleIdx="2" presStyleCnt="6">
        <dgm:presLayoutVars>
          <dgm:chMax val="0"/>
          <dgm:chPref val="0"/>
          <dgm:bulletEnabled val="1"/>
        </dgm:presLayoutVars>
      </dgm:prSet>
      <dgm:spPr/>
    </dgm:pt>
    <dgm:pt modelId="{4CC51037-22A0-4F81-8FCE-DDC9547CA3F3}" type="pres">
      <dgm:prSet presAssocID="{460F64F0-9D29-496F-91A7-D5EA4296B8D1}" presName="Accent4" presStyleCnt="0"/>
      <dgm:spPr/>
    </dgm:pt>
    <dgm:pt modelId="{207B4668-09AF-4A59-8FF8-2D9C548878DD}" type="pres">
      <dgm:prSet presAssocID="{460F64F0-9D29-496F-91A7-D5EA4296B8D1}" presName="Accent" presStyleLbl="bgShp" presStyleIdx="3" presStyleCnt="6"/>
      <dgm:spPr/>
    </dgm:pt>
    <dgm:pt modelId="{86DCE86C-BEA9-49A6-BCC4-AE7281F23F28}" type="pres">
      <dgm:prSet presAssocID="{460F64F0-9D29-496F-91A7-D5EA4296B8D1}" presName="Child4" presStyleLbl="node1" presStyleIdx="3" presStyleCnt="6">
        <dgm:presLayoutVars>
          <dgm:chMax val="0"/>
          <dgm:chPref val="0"/>
          <dgm:bulletEnabled val="1"/>
        </dgm:presLayoutVars>
      </dgm:prSet>
      <dgm:spPr/>
    </dgm:pt>
    <dgm:pt modelId="{D4142FF5-CA06-4D5E-898F-686A426F0D20}" type="pres">
      <dgm:prSet presAssocID="{BCEC395D-0155-4E16-8B40-59ACE4127F05}" presName="Accent5" presStyleCnt="0"/>
      <dgm:spPr/>
    </dgm:pt>
    <dgm:pt modelId="{1980EE69-EDA3-457D-8000-C83231F548B2}" type="pres">
      <dgm:prSet presAssocID="{BCEC395D-0155-4E16-8B40-59ACE4127F05}" presName="Accent" presStyleLbl="bgShp" presStyleIdx="4" presStyleCnt="6"/>
      <dgm:spPr/>
    </dgm:pt>
    <dgm:pt modelId="{F685C8AA-F0AE-414E-8F1E-440B8C6A6631}" type="pres">
      <dgm:prSet presAssocID="{BCEC395D-0155-4E16-8B40-59ACE4127F05}" presName="Child5" presStyleLbl="node1" presStyleIdx="4" presStyleCnt="6">
        <dgm:presLayoutVars>
          <dgm:chMax val="0"/>
          <dgm:chPref val="0"/>
          <dgm:bulletEnabled val="1"/>
        </dgm:presLayoutVars>
      </dgm:prSet>
      <dgm:spPr/>
      <dgm:t>
        <a:bodyPr/>
        <a:lstStyle/>
        <a:p>
          <a:endParaRPr lang="en-US"/>
        </a:p>
      </dgm:t>
    </dgm:pt>
    <dgm:pt modelId="{A23BE9D7-7206-43BD-BA7B-D1EC29E1EEFD}" type="pres">
      <dgm:prSet presAssocID="{BC53EBC0-42BA-4503-A516-7BE54E145B8D}" presName="Accent6" presStyleCnt="0"/>
      <dgm:spPr/>
    </dgm:pt>
    <dgm:pt modelId="{541EF20C-332D-40FC-9B72-44C45B565C8F}" type="pres">
      <dgm:prSet presAssocID="{BC53EBC0-42BA-4503-A516-7BE54E145B8D}" presName="Accent" presStyleLbl="bgShp" presStyleIdx="5" presStyleCnt="6"/>
      <dgm:spPr/>
    </dgm:pt>
    <dgm:pt modelId="{7743D01F-54DA-420A-BDA1-C334A93692D9}" type="pres">
      <dgm:prSet presAssocID="{BC53EBC0-42BA-4503-A516-7BE54E145B8D}" presName="Child6" presStyleLbl="node1" presStyleIdx="5" presStyleCnt="6">
        <dgm:presLayoutVars>
          <dgm:chMax val="0"/>
          <dgm:chPref val="0"/>
          <dgm:bulletEnabled val="1"/>
        </dgm:presLayoutVars>
      </dgm:prSet>
      <dgm:spPr/>
      <dgm:t>
        <a:bodyPr/>
        <a:lstStyle/>
        <a:p>
          <a:endParaRPr lang="en-US"/>
        </a:p>
      </dgm:t>
    </dgm:pt>
  </dgm:ptLst>
  <dgm:cxnLst>
    <dgm:cxn modelId="{D8D00BBD-8EE0-4A12-8803-A3E4E61C9EF6}" type="presOf" srcId="{66D539F7-B8C8-4352-AEC0-95121A02E581}" destId="{22BF2D10-8F0E-4468-B2A0-883E7121CBBC}" srcOrd="0" destOrd="0" presId="urn:microsoft.com/office/officeart/2011/layout/HexagonRadial"/>
    <dgm:cxn modelId="{7502F0CE-D5D3-4230-9C58-E539F977D4CD}" type="presOf" srcId="{460F64F0-9D29-496F-91A7-D5EA4296B8D1}" destId="{86DCE86C-BEA9-49A6-BCC4-AE7281F23F28}" srcOrd="0" destOrd="0" presId="urn:microsoft.com/office/officeart/2011/layout/HexagonRadial"/>
    <dgm:cxn modelId="{E7EB4B9E-44DF-4079-A829-5420B3572A99}" srcId="{C75527D3-8DD4-4099-855A-E8B6B5E743A5}" destId="{59423A09-9FE3-4E96-AD26-8FEA3941056E}" srcOrd="2" destOrd="0" parTransId="{F182255E-EF1F-48C4-BD58-37FB55045537}" sibTransId="{158AE4C4-8C26-4654-AB82-842631A99AEC}"/>
    <dgm:cxn modelId="{7DF094D6-DE08-40ED-94B1-C2274DA04B22}" srcId="{C75527D3-8DD4-4099-855A-E8B6B5E743A5}" destId="{BC53EBC0-42BA-4503-A516-7BE54E145B8D}" srcOrd="5" destOrd="0" parTransId="{010E52CD-6DCE-4A06-89A8-09CA27421E5D}" sibTransId="{6A2197A3-552D-4236-A68F-73C58E85586E}"/>
    <dgm:cxn modelId="{7280395B-BA50-4160-977A-480DFB3D96F5}" type="presOf" srcId="{EB4814FF-4C4D-4F79-B587-BEA10DF6966C}" destId="{14FF8A4E-C337-4794-A9D1-87158AD4849A}" srcOrd="0" destOrd="0" presId="urn:microsoft.com/office/officeart/2011/layout/HexagonRadial"/>
    <dgm:cxn modelId="{F42CF42F-6289-4B3A-A8C0-C35696246C11}" type="presOf" srcId="{BCEC395D-0155-4E16-8B40-59ACE4127F05}" destId="{F685C8AA-F0AE-414E-8F1E-440B8C6A6631}" srcOrd="0" destOrd="0" presId="urn:microsoft.com/office/officeart/2011/layout/HexagonRadial"/>
    <dgm:cxn modelId="{27FC4F80-AD07-4002-BD94-727CD581B9F9}" type="presOf" srcId="{C75527D3-8DD4-4099-855A-E8B6B5E743A5}" destId="{F0615469-BDEA-49DB-A93E-290CC5C6E6A5}" srcOrd="0" destOrd="0" presId="urn:microsoft.com/office/officeart/2011/layout/HexagonRadial"/>
    <dgm:cxn modelId="{DEB61E61-B846-4563-8B58-B4EE37F5F95B}" type="presOf" srcId="{47E9DBDF-3F01-4A39-8EE2-CF40716EBD03}" destId="{494FBF9D-34B5-4B0E-8B67-7EFBFA582511}" srcOrd="0" destOrd="0" presId="urn:microsoft.com/office/officeart/2011/layout/HexagonRadial"/>
    <dgm:cxn modelId="{B8FA9946-091F-458B-818D-20159E88C590}" srcId="{C75527D3-8DD4-4099-855A-E8B6B5E743A5}" destId="{BCEC395D-0155-4E16-8B40-59ACE4127F05}" srcOrd="4" destOrd="0" parTransId="{41F522F7-FDC0-42F4-98DD-1420616CFC73}" sibTransId="{960D1546-E323-4CAF-9B91-2E1B369DC699}"/>
    <dgm:cxn modelId="{BB833112-ED34-4DE8-820A-B9B547C576AE}" type="presOf" srcId="{BC53EBC0-42BA-4503-A516-7BE54E145B8D}" destId="{7743D01F-54DA-420A-BDA1-C334A93692D9}" srcOrd="0" destOrd="0" presId="urn:microsoft.com/office/officeart/2011/layout/HexagonRadial"/>
    <dgm:cxn modelId="{98FFC1B3-F856-40DF-A12B-3CBC03E9EBD2}" srcId="{C75527D3-8DD4-4099-855A-E8B6B5E743A5}" destId="{460F64F0-9D29-496F-91A7-D5EA4296B8D1}" srcOrd="3" destOrd="0" parTransId="{F11D7638-7DD2-41B7-8840-345D33833B51}" sibTransId="{9360ECA6-768B-49CB-943B-CFC22859C456}"/>
    <dgm:cxn modelId="{35DA105D-04D8-470F-AF1C-92B23F3BCE76}" srcId="{C75527D3-8DD4-4099-855A-E8B6B5E743A5}" destId="{47E9DBDF-3F01-4A39-8EE2-CF40716EBD03}" srcOrd="1" destOrd="0" parTransId="{D67148E7-D7ED-4FF7-BD4B-EC30A89175E3}" sibTransId="{363A56BE-CD99-475A-9F22-E376EB00678E}"/>
    <dgm:cxn modelId="{94C56B2D-57C7-4DBA-812E-6727E4B74546}" srcId="{EB4814FF-4C4D-4F79-B587-BEA10DF6966C}" destId="{C75527D3-8DD4-4099-855A-E8B6B5E743A5}" srcOrd="0" destOrd="0" parTransId="{793DAA59-FAAA-4EF9-A14B-AFFB300BEC4B}" sibTransId="{19F715E6-54B4-4C4B-A13B-011E4B7F6AEC}"/>
    <dgm:cxn modelId="{CAF70DB0-7E49-4BDE-ABB6-958C1F480E4D}" type="presOf" srcId="{59423A09-9FE3-4E96-AD26-8FEA3941056E}" destId="{4401A5BA-EB50-40A2-B1F5-E03DD87F9AFD}" srcOrd="0" destOrd="0" presId="urn:microsoft.com/office/officeart/2011/layout/HexagonRadial"/>
    <dgm:cxn modelId="{4DCE68FF-528A-4D23-A824-C1C5CB40364D}" srcId="{C75527D3-8DD4-4099-855A-E8B6B5E743A5}" destId="{66D539F7-B8C8-4352-AEC0-95121A02E581}" srcOrd="0" destOrd="0" parTransId="{E40177F9-FA03-4A4E-AA4C-BCC0C4F45393}" sibTransId="{0D64E3AF-19CC-4A24-BB33-EB1264190B59}"/>
    <dgm:cxn modelId="{A82F7694-B352-4E6E-87A1-8C0E9DB6C635}" type="presParOf" srcId="{14FF8A4E-C337-4794-A9D1-87158AD4849A}" destId="{F0615469-BDEA-49DB-A93E-290CC5C6E6A5}" srcOrd="0" destOrd="0" presId="urn:microsoft.com/office/officeart/2011/layout/HexagonRadial"/>
    <dgm:cxn modelId="{E43BA3FD-EECD-41FF-AD48-755852FC8DA3}" type="presParOf" srcId="{14FF8A4E-C337-4794-A9D1-87158AD4849A}" destId="{78C66287-5BD4-4E37-86F8-290AAA86D6D5}" srcOrd="1" destOrd="0" presId="urn:microsoft.com/office/officeart/2011/layout/HexagonRadial"/>
    <dgm:cxn modelId="{04F908A3-AE71-4495-8DCC-E894BE80302A}" type="presParOf" srcId="{78C66287-5BD4-4E37-86F8-290AAA86D6D5}" destId="{4FD969E5-F034-497A-92D7-05BF6E27261C}" srcOrd="0" destOrd="0" presId="urn:microsoft.com/office/officeart/2011/layout/HexagonRadial"/>
    <dgm:cxn modelId="{F968A459-26BE-4D52-971C-7CE0885CA458}" type="presParOf" srcId="{14FF8A4E-C337-4794-A9D1-87158AD4849A}" destId="{22BF2D10-8F0E-4468-B2A0-883E7121CBBC}" srcOrd="2" destOrd="0" presId="urn:microsoft.com/office/officeart/2011/layout/HexagonRadial"/>
    <dgm:cxn modelId="{F321DD98-B782-4628-B2A8-7122E67D8DF1}" type="presParOf" srcId="{14FF8A4E-C337-4794-A9D1-87158AD4849A}" destId="{8C0C7415-A70F-4D60-9904-EF034952A58D}" srcOrd="3" destOrd="0" presId="urn:microsoft.com/office/officeart/2011/layout/HexagonRadial"/>
    <dgm:cxn modelId="{2D6DDBDE-9FBA-4F7F-933F-8CF2943B694E}" type="presParOf" srcId="{8C0C7415-A70F-4D60-9904-EF034952A58D}" destId="{E980F725-3DA0-4435-BF0D-FE1FB1C00E1D}" srcOrd="0" destOrd="0" presId="urn:microsoft.com/office/officeart/2011/layout/HexagonRadial"/>
    <dgm:cxn modelId="{E26A72C7-D804-4BDB-8B1F-E1FB47A1A0C8}" type="presParOf" srcId="{14FF8A4E-C337-4794-A9D1-87158AD4849A}" destId="{494FBF9D-34B5-4B0E-8B67-7EFBFA582511}" srcOrd="4" destOrd="0" presId="urn:microsoft.com/office/officeart/2011/layout/HexagonRadial"/>
    <dgm:cxn modelId="{D801D4B7-687C-481F-9E74-A19CC075809A}" type="presParOf" srcId="{14FF8A4E-C337-4794-A9D1-87158AD4849A}" destId="{2B648E46-73DE-4168-8043-B4CC8E0D206A}" srcOrd="5" destOrd="0" presId="urn:microsoft.com/office/officeart/2011/layout/HexagonRadial"/>
    <dgm:cxn modelId="{8FD516C4-D2DA-471F-965B-71E490F2F7F3}" type="presParOf" srcId="{2B648E46-73DE-4168-8043-B4CC8E0D206A}" destId="{1372F61A-00CB-484A-92A2-98963D150681}" srcOrd="0" destOrd="0" presId="urn:microsoft.com/office/officeart/2011/layout/HexagonRadial"/>
    <dgm:cxn modelId="{AE83109B-A49A-468F-948E-FEA9D79AF717}" type="presParOf" srcId="{14FF8A4E-C337-4794-A9D1-87158AD4849A}" destId="{4401A5BA-EB50-40A2-B1F5-E03DD87F9AFD}" srcOrd="6" destOrd="0" presId="urn:microsoft.com/office/officeart/2011/layout/HexagonRadial"/>
    <dgm:cxn modelId="{EB30D743-F4C9-440E-9DCD-E56B22364045}" type="presParOf" srcId="{14FF8A4E-C337-4794-A9D1-87158AD4849A}" destId="{4CC51037-22A0-4F81-8FCE-DDC9547CA3F3}" srcOrd="7" destOrd="0" presId="urn:microsoft.com/office/officeart/2011/layout/HexagonRadial"/>
    <dgm:cxn modelId="{797752E2-8235-48B8-B109-75E540E26177}" type="presParOf" srcId="{4CC51037-22A0-4F81-8FCE-DDC9547CA3F3}" destId="{207B4668-09AF-4A59-8FF8-2D9C548878DD}" srcOrd="0" destOrd="0" presId="urn:microsoft.com/office/officeart/2011/layout/HexagonRadial"/>
    <dgm:cxn modelId="{511FB74B-8447-49EA-896E-5C710D13B041}" type="presParOf" srcId="{14FF8A4E-C337-4794-A9D1-87158AD4849A}" destId="{86DCE86C-BEA9-49A6-BCC4-AE7281F23F28}" srcOrd="8" destOrd="0" presId="urn:microsoft.com/office/officeart/2011/layout/HexagonRadial"/>
    <dgm:cxn modelId="{3A57A956-7E86-4236-BF3B-EADBD669703C}" type="presParOf" srcId="{14FF8A4E-C337-4794-A9D1-87158AD4849A}" destId="{D4142FF5-CA06-4D5E-898F-686A426F0D20}" srcOrd="9" destOrd="0" presId="urn:microsoft.com/office/officeart/2011/layout/HexagonRadial"/>
    <dgm:cxn modelId="{7ABA151C-0039-4122-A01D-91FE2336E50A}" type="presParOf" srcId="{D4142FF5-CA06-4D5E-898F-686A426F0D20}" destId="{1980EE69-EDA3-457D-8000-C83231F548B2}" srcOrd="0" destOrd="0" presId="urn:microsoft.com/office/officeart/2011/layout/HexagonRadial"/>
    <dgm:cxn modelId="{DFD80417-F6C9-4005-810E-88C93DDD8B2E}" type="presParOf" srcId="{14FF8A4E-C337-4794-A9D1-87158AD4849A}" destId="{F685C8AA-F0AE-414E-8F1E-440B8C6A6631}" srcOrd="10" destOrd="0" presId="urn:microsoft.com/office/officeart/2011/layout/HexagonRadial"/>
    <dgm:cxn modelId="{BBDFA6FD-4E7E-41FE-86E6-97EAE957FCBF}" type="presParOf" srcId="{14FF8A4E-C337-4794-A9D1-87158AD4849A}" destId="{A23BE9D7-7206-43BD-BA7B-D1EC29E1EEFD}" srcOrd="11" destOrd="0" presId="urn:microsoft.com/office/officeart/2011/layout/HexagonRadial"/>
    <dgm:cxn modelId="{39631E0B-AC46-4048-8A59-ADA605F3B20C}" type="presParOf" srcId="{A23BE9D7-7206-43BD-BA7B-D1EC29E1EEFD}" destId="{541EF20C-332D-40FC-9B72-44C45B565C8F}" srcOrd="0" destOrd="0" presId="urn:microsoft.com/office/officeart/2011/layout/HexagonRadial"/>
    <dgm:cxn modelId="{914557C9-AC61-417D-9B78-0D9D5C8B2AF2}" type="presParOf" srcId="{14FF8A4E-C337-4794-A9D1-87158AD4849A}" destId="{7743D01F-54DA-420A-BDA1-C334A93692D9}"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15469-BDEA-49DB-A93E-290CC5C6E6A5}">
      <dsp:nvSpPr>
        <dsp:cNvPr id="0" name=""/>
        <dsp:cNvSpPr/>
      </dsp:nvSpPr>
      <dsp:spPr>
        <a:xfrm>
          <a:off x="4357143" y="2035883"/>
          <a:ext cx="2587695" cy="2238461"/>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Characteristics of Successful Entrepreneurs</a:t>
          </a:r>
          <a:endParaRPr lang="en-US" sz="1900" kern="1200" dirty="0"/>
        </a:p>
      </dsp:txBody>
      <dsp:txXfrm>
        <a:off x="4785960" y="2406827"/>
        <a:ext cx="1730061" cy="1496573"/>
      </dsp:txXfrm>
    </dsp:sp>
    <dsp:sp modelId="{E980F725-3DA0-4435-BF0D-FE1FB1C00E1D}">
      <dsp:nvSpPr>
        <dsp:cNvPr id="0" name=""/>
        <dsp:cNvSpPr/>
      </dsp:nvSpPr>
      <dsp:spPr>
        <a:xfrm>
          <a:off x="5977537" y="964930"/>
          <a:ext cx="976330" cy="84123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BF2D10-8F0E-4468-B2A0-883E7121CBBC}">
      <dsp:nvSpPr>
        <dsp:cNvPr id="0" name=""/>
        <dsp:cNvSpPr/>
      </dsp:nvSpPr>
      <dsp:spPr>
        <a:xfrm>
          <a:off x="4595507" y="0"/>
          <a:ext cx="2120598" cy="1834566"/>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Visionary</a:t>
          </a:r>
          <a:endParaRPr lang="en-US" sz="1900" kern="1200" dirty="0"/>
        </a:p>
      </dsp:txBody>
      <dsp:txXfrm>
        <a:off x="4946935" y="304027"/>
        <a:ext cx="1417742" cy="1226512"/>
      </dsp:txXfrm>
    </dsp:sp>
    <dsp:sp modelId="{1372F61A-00CB-484A-92A2-98963D150681}">
      <dsp:nvSpPr>
        <dsp:cNvPr id="0" name=""/>
        <dsp:cNvSpPr/>
      </dsp:nvSpPr>
      <dsp:spPr>
        <a:xfrm>
          <a:off x="7116990" y="2537596"/>
          <a:ext cx="976330" cy="84123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4FBF9D-34B5-4B0E-8B67-7EFBFA582511}">
      <dsp:nvSpPr>
        <dsp:cNvPr id="0" name=""/>
        <dsp:cNvSpPr/>
      </dsp:nvSpPr>
      <dsp:spPr>
        <a:xfrm>
          <a:off x="6540342" y="1128381"/>
          <a:ext cx="2120598" cy="1834566"/>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Goal Oriented</a:t>
          </a:r>
          <a:endParaRPr lang="en-US" sz="1900" kern="1200" dirty="0"/>
        </a:p>
      </dsp:txBody>
      <dsp:txXfrm>
        <a:off x="6891770" y="1432408"/>
        <a:ext cx="1417742" cy="1226512"/>
      </dsp:txXfrm>
    </dsp:sp>
    <dsp:sp modelId="{207B4668-09AF-4A59-8FF8-2D9C548878DD}">
      <dsp:nvSpPr>
        <dsp:cNvPr id="0" name=""/>
        <dsp:cNvSpPr/>
      </dsp:nvSpPr>
      <dsp:spPr>
        <a:xfrm>
          <a:off x="6325453" y="4312841"/>
          <a:ext cx="976330" cy="84123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01A5BA-EB50-40A2-B1F5-E03DD87F9AFD}">
      <dsp:nvSpPr>
        <dsp:cNvPr id="0" name=""/>
        <dsp:cNvSpPr/>
      </dsp:nvSpPr>
      <dsp:spPr>
        <a:xfrm>
          <a:off x="6540342" y="3346648"/>
          <a:ext cx="2120598" cy="1834566"/>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Hard-working</a:t>
          </a:r>
          <a:endParaRPr lang="en-US" sz="1900" kern="1200" dirty="0"/>
        </a:p>
      </dsp:txBody>
      <dsp:txXfrm>
        <a:off x="6891770" y="3650675"/>
        <a:ext cx="1417742" cy="1226512"/>
      </dsp:txXfrm>
    </dsp:sp>
    <dsp:sp modelId="{1980EE69-EDA3-457D-8000-C83231F548B2}">
      <dsp:nvSpPr>
        <dsp:cNvPr id="0" name=""/>
        <dsp:cNvSpPr/>
      </dsp:nvSpPr>
      <dsp:spPr>
        <a:xfrm>
          <a:off x="4361958" y="4497118"/>
          <a:ext cx="976330" cy="84123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DCE86C-BEA9-49A6-BCC4-AE7281F23F28}">
      <dsp:nvSpPr>
        <dsp:cNvPr id="0" name=""/>
        <dsp:cNvSpPr/>
      </dsp:nvSpPr>
      <dsp:spPr>
        <a:xfrm>
          <a:off x="4595507" y="4476292"/>
          <a:ext cx="2120598" cy="1834566"/>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Creative</a:t>
          </a:r>
          <a:endParaRPr lang="en-US" sz="1900" kern="1200" dirty="0"/>
        </a:p>
      </dsp:txBody>
      <dsp:txXfrm>
        <a:off x="4946935" y="4780319"/>
        <a:ext cx="1417742" cy="1226512"/>
      </dsp:txXfrm>
    </dsp:sp>
    <dsp:sp modelId="{541EF20C-332D-40FC-9B72-44C45B565C8F}">
      <dsp:nvSpPr>
        <dsp:cNvPr id="0" name=""/>
        <dsp:cNvSpPr/>
      </dsp:nvSpPr>
      <dsp:spPr>
        <a:xfrm>
          <a:off x="3203845" y="2925083"/>
          <a:ext cx="976330" cy="84123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85C8AA-F0AE-414E-8F1E-440B8C6A6631}">
      <dsp:nvSpPr>
        <dsp:cNvPr id="0" name=""/>
        <dsp:cNvSpPr/>
      </dsp:nvSpPr>
      <dsp:spPr>
        <a:xfrm>
          <a:off x="2641643" y="3347910"/>
          <a:ext cx="2120598" cy="1834566"/>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Risk-taker</a:t>
          </a:r>
          <a:endParaRPr lang="en-US" sz="1900" kern="1200" dirty="0"/>
        </a:p>
      </dsp:txBody>
      <dsp:txXfrm>
        <a:off x="2993071" y="3651937"/>
        <a:ext cx="1417742" cy="1226512"/>
      </dsp:txXfrm>
    </dsp:sp>
    <dsp:sp modelId="{7743D01F-54DA-420A-BDA1-C334A93692D9}">
      <dsp:nvSpPr>
        <dsp:cNvPr id="0" name=""/>
        <dsp:cNvSpPr/>
      </dsp:nvSpPr>
      <dsp:spPr>
        <a:xfrm>
          <a:off x="2641643" y="1125857"/>
          <a:ext cx="2120598" cy="1834566"/>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Motivated</a:t>
          </a:r>
          <a:endParaRPr lang="en-US" sz="1900" kern="1200" dirty="0"/>
        </a:p>
      </dsp:txBody>
      <dsp:txXfrm>
        <a:off x="2993071" y="1429884"/>
        <a:ext cx="1417742" cy="122651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371AEC-2C40-4522-99D6-FC05189740E1}" type="datetimeFigureOut">
              <a:rPr lang="en-US" smtClean="0"/>
              <a:t>5/18/2020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538C21-8A00-4A1F-B379-759630B50A60}" type="slidenum">
              <a:rPr lang="en-US" smtClean="0"/>
              <a:t>‹#›</a:t>
            </a:fld>
            <a:endParaRPr lang="en-US"/>
          </a:p>
        </p:txBody>
      </p:sp>
    </p:spTree>
    <p:extLst>
      <p:ext uri="{BB962C8B-B14F-4D97-AF65-F5344CB8AC3E}">
        <p14:creationId xmlns:p14="http://schemas.microsoft.com/office/powerpoint/2010/main" val="53973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837EA90-B3E7-4171-B16A-0061217953CA}" type="datetime1">
              <a:rPr lang="en-US" smtClean="0"/>
              <a:t>5/18/2020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1125599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FAC8E-4497-4F27-82A8-2A74CD74AC4C}"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2044668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01C47B-BD72-4A30-A65B-5426FD6C6349}"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4160634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629959C-6642-42DB-9209-3AE62D1D4CB7}"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75909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81D10B7-9A27-4CF2-99FF-73928DB4CD78}"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3713751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B0D0C65F-569A-40AD-8BC1-8F363A87102C}" type="datetime1">
              <a:rPr lang="en-US" smtClean="0"/>
              <a:t>5/18/2020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2614818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F87A93C-EB36-4127-87A5-5BCB7B7EF337}" type="datetime1">
              <a:rPr lang="en-US" smtClean="0"/>
              <a:t>5/18/2020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892260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0BB787-BD6E-40BB-8739-5CBF1FB1D074}" type="datetime1">
              <a:rPr lang="en-US" smtClean="0"/>
              <a:t>5/18/2020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1957151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6E1101-5D2E-449F-832B-7C63D14F5D07}" type="datetime1">
              <a:rPr lang="en-US" smtClean="0"/>
              <a:t>5/18/2020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159186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F96D60-C97B-449E-8CFB-5FE028729E4C}" type="datetime1">
              <a:rPr lang="en-US" smtClean="0"/>
              <a:t>5/18/2020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3467854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CF0B51-C90B-4B23-92BB-6D6FA81C4F69}" type="datetime1">
              <a:rPr lang="en-US" smtClean="0"/>
              <a:t>5/18/2020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2201668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DF9674-EBAA-477C-BF90-39FD88C0EB3F}"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3690987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F77BFC5-FA80-44C3-945E-9F95F7E1A55D}" type="datetime1">
              <a:rPr lang="en-US" smtClean="0"/>
              <a:t>5/18/2020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56817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859CAA-ECFF-4CF8-AFFC-9338A39C6FAA}" type="datetime1">
              <a:rPr lang="en-US" smtClean="0"/>
              <a:t>5/18/2020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3853965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CC7BE-7084-447A-8A4D-D408BB59BCF3}" type="datetime1">
              <a:rPr lang="en-US" smtClean="0"/>
              <a:t>5/18/2020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298705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AAC6B7A-71C2-4E4E-9760-B5E6D1D148DF}"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2440271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B84A8D-88BA-475B-8FD8-0A753823138B}" type="datetime1">
              <a:rPr lang="en-US" smtClean="0"/>
              <a:t>5/18/2020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CC9A2ECB-CF64-4E78-83A3-6EFC646422C2}" type="slidenum">
              <a:rPr lang="en-US" smtClean="0"/>
              <a:t>‹#›</a:t>
            </a:fld>
            <a:endParaRPr lang="en-US"/>
          </a:p>
        </p:txBody>
      </p:sp>
    </p:spTree>
    <p:extLst>
      <p:ext uri="{BB962C8B-B14F-4D97-AF65-F5344CB8AC3E}">
        <p14:creationId xmlns:p14="http://schemas.microsoft.com/office/powerpoint/2010/main" val="212021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8EB394B-5247-448C-819F-CC7AAA93D8E3}" type="datetime1">
              <a:rPr lang="en-US" smtClean="0"/>
              <a:t>5/18/2020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C9A2ECB-CF64-4E78-83A3-6EFC646422C2}" type="slidenum">
              <a:rPr lang="en-US" smtClean="0"/>
              <a:t>‹#›</a:t>
            </a:fld>
            <a:endParaRPr lang="en-US"/>
          </a:p>
        </p:txBody>
      </p:sp>
    </p:spTree>
    <p:extLst>
      <p:ext uri="{BB962C8B-B14F-4D97-AF65-F5344CB8AC3E}">
        <p14:creationId xmlns:p14="http://schemas.microsoft.com/office/powerpoint/2010/main" val="329232540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ng.com/videos/search?q=entrepreneurship+stories&amp;&amp;view=detail&amp;mid=3EC45858740F4CC1B9B33EC45858740F4CC1B9B3&amp;&amp;FORM=VRDGAR&amp;ru=%2Fvideos%2Fsearch%3Fq%3Dentrepreneurship%2Bstories%26FORM%3DVDVVXX" TargetMode="External"/><Relationship Id="rId2" Type="http://schemas.openxmlformats.org/officeDocument/2006/relationships/hyperlink" Target="https://www.bing.com/videos/search?q=entrepreneurship+stories&amp;&amp;view=detail&amp;mid=3E1450BC66E377542CA03E1450BC66E377542CA0&amp;&amp;FORM=VRDGAR&amp;ru=%2Fvideos%2Fsearch%3Fq%3Dentrepreneurship%2Bstories%26FORM%3DHDRSC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unu.edu/publications/articles/are-entrepreneurial-societies-also-happier.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aricom.org/caricom-secretaria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emconsortium.org/economy-profiles/trinidad-and-tobag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vestopedia.com/terms/s/social-entrepreneur.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ing.com/videos/search?q=characteristics+of+successful+entrepreneurs&amp;&amp;view=detail&amp;mid=BF177EDF167B50AAFBCEBF177EDF167B50AAFBCE&amp;&amp;FORM=VRDGAR&amp;ru=%2Fvideos%2Fsearch%3Fq%3Dcharacteristics%2Bof%2Bsuccessful%2Bentrepreneurs%26FORM%3DHDRSC3" TargetMode="External"/><Relationship Id="rId2" Type="http://schemas.openxmlformats.org/officeDocument/2006/relationships/hyperlink" Target="https://www.bing.com/videos/search?q=characteristics+of+successful+entrepreneurs&amp;&amp;view=detail&amp;mid=79D0750E3E0A2BB3CB2379D0750E3E0A2BB3CB23&amp;&amp;FORM=VRDGAR&amp;ru=%2Fvideos%2Fsearch%3Fq%3Dcharacteristics%2Bof%2Bsuccessful%2Bentrepreneurs%26FORM%3DHDRSC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4518" y="817843"/>
            <a:ext cx="11092722" cy="5262979"/>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Management </a:t>
            </a:r>
            <a:r>
              <a:rPr lang="en-TT" sz="2800" dirty="0">
                <a:latin typeface="Times New Roman" panose="02020603050405020304" pitchFamily="18" charset="0"/>
                <a:ea typeface="Times New Roman" panose="02020603050405020304" pitchFamily="18" charset="0"/>
                <a:cs typeface="Times New Roman" panose="02020603050405020304" pitchFamily="18" charset="0"/>
              </a:rPr>
              <a:t>of Business</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Nature and Characteristics of Entrepreneurship</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Unit 2 </a:t>
            </a:r>
            <a:r>
              <a:rPr lang="en-TT" sz="2800" dirty="0">
                <a:latin typeface="Times New Roman" panose="02020603050405020304" pitchFamily="18" charset="0"/>
                <a:ea typeface="Calibri" panose="020F0502020204030204" pitchFamily="34" charset="0"/>
                <a:cs typeface="Times New Roman" panose="02020603050405020304" pitchFamily="18" charset="0"/>
              </a:rPr>
              <a:t>	Module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3</a:t>
            </a:r>
            <a:r>
              <a:rPr lang="en-TT" sz="2800" dirty="0">
                <a:latin typeface="Times New Roman" panose="02020603050405020304" pitchFamily="18" charset="0"/>
                <a:ea typeface="Calibri" panose="020F0502020204030204" pitchFamily="34" charset="0"/>
                <a:cs typeface="Times New Roman" panose="02020603050405020304" pitchFamily="18" charset="0"/>
              </a:rPr>
              <a:t>	Objective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	Definition of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Entrepreneurship</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(B)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Corporate Entrepreneurship</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(C)	Social Entrepreneurship</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(D)	Characteristics of successful entrepreneurs</a:t>
            </a:r>
            <a:endParaRPr lang="en-US" sz="2800" dirty="0"/>
          </a:p>
        </p:txBody>
      </p:sp>
      <p:sp>
        <p:nvSpPr>
          <p:cNvPr id="5" name="Footer Placeholder 4"/>
          <p:cNvSpPr>
            <a:spLocks noGrp="1"/>
          </p:cNvSpPr>
          <p:nvPr>
            <p:ph type="ftr" sz="quarter" idx="11"/>
          </p:nvPr>
        </p:nvSpPr>
        <p:spPr>
          <a:xfrm>
            <a:off x="898804" y="6080822"/>
            <a:ext cx="6672865" cy="365125"/>
          </a:xfrm>
        </p:spPr>
        <p:txBody>
          <a:bodyPr/>
          <a:lstStyle/>
          <a:p>
            <a:r>
              <a:rPr lang="en-US" smtClean="0"/>
              <a:t>CPDD MOE 2020</a:t>
            </a:r>
            <a:endParaRPr lang="en-US"/>
          </a:p>
        </p:txBody>
      </p:sp>
    </p:spTree>
    <p:extLst>
      <p:ext uri="{BB962C8B-B14F-4D97-AF65-F5344CB8AC3E}">
        <p14:creationId xmlns:p14="http://schemas.microsoft.com/office/powerpoint/2010/main" val="922635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Want to become an </a:t>
            </a:r>
            <a:r>
              <a:rPr lang="en-US" dirty="0" smtClean="0">
                <a:latin typeface="Lucida Calligraphy" panose="03010101010101010101" pitchFamily="66" charset="0"/>
              </a:rPr>
              <a:t>Entrepreneur</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sz="2800" dirty="0" smtClean="0">
                <a:latin typeface="Courgette" panose="02000603070400060004" pitchFamily="2" charset="0"/>
              </a:rPr>
              <a:t>Check out these stories</a:t>
            </a:r>
            <a:endParaRPr lang="en-US" sz="2800" dirty="0" smtClean="0">
              <a:latin typeface="Courgette" panose="02000603070400060004" pitchFamily="2" charset="0"/>
              <a:hlinkClick r:id="rId2"/>
            </a:endParaRPr>
          </a:p>
          <a:p>
            <a:r>
              <a:rPr lang="en-US" dirty="0" smtClean="0">
                <a:hlinkClick r:id="rId2"/>
              </a:rPr>
              <a:t>https</a:t>
            </a:r>
            <a:r>
              <a:rPr lang="en-US" dirty="0">
                <a:hlinkClick r:id="rId2"/>
              </a:rPr>
              <a:t>://www.bing.com/videos/search?q=entrepreneurship+stories&amp;&amp;view=detail&amp;mid=3E1450BC66E377542CA03E1450BC66E377542CA0&amp;&amp;FORM=VRDGAR&amp;ru=%</a:t>
            </a:r>
            <a:r>
              <a:rPr lang="en-US" dirty="0" smtClean="0">
                <a:hlinkClick r:id="rId2"/>
              </a:rPr>
              <a:t>2Fvideos%2Fsearch%3Fq%3Dentrepreneurship%2Bstories%26FORM%3DHDRSC3</a:t>
            </a:r>
            <a:endParaRPr lang="en-US" dirty="0" smtClean="0"/>
          </a:p>
          <a:p>
            <a:r>
              <a:rPr lang="en-US" dirty="0">
                <a:hlinkClick r:id="rId3"/>
              </a:rPr>
              <a:t>https://www.bing.com/videos/search?q=entrepreneurship+stories&amp;&amp;view=detail&amp;mid=3EC45858740F4CC1B9B33EC45858740F4CC1B9B3&amp;&amp;FORM=VRDGAR&amp;ru=%</a:t>
            </a:r>
            <a:r>
              <a:rPr lang="en-US" dirty="0" smtClean="0">
                <a:hlinkClick r:id="rId3"/>
              </a:rPr>
              <a:t>2Fvideos%2Fsearch%3Fq%3Dentrepreneurship%2Bstories%26FORM%3DVDVVXX</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009949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16227"/>
            <a:ext cx="10353761" cy="1009338"/>
          </a:xfrm>
        </p:spPr>
        <p:txBody>
          <a:bodyPr/>
          <a:lstStyle/>
          <a:p>
            <a:r>
              <a:rPr lang="en-US" dirty="0" smtClean="0"/>
              <a:t>Activity</a:t>
            </a:r>
            <a:endParaRPr lang="en-US" dirty="0"/>
          </a:p>
        </p:txBody>
      </p:sp>
      <p:sp>
        <p:nvSpPr>
          <p:cNvPr id="3" name="Content Placeholder 2"/>
          <p:cNvSpPr>
            <a:spLocks noGrp="1"/>
          </p:cNvSpPr>
          <p:nvPr>
            <p:ph idx="1"/>
          </p:nvPr>
        </p:nvSpPr>
        <p:spPr>
          <a:xfrm>
            <a:off x="913792" y="1169234"/>
            <a:ext cx="10463741" cy="4886792"/>
          </a:xfrm>
        </p:spPr>
        <p:txBody>
          <a:bodyPr>
            <a:noAutofit/>
          </a:bodyPr>
          <a:lstStyle/>
          <a:p>
            <a:pPr marL="457200" indent="-457200">
              <a:buAutoNum type="arabicPeriod"/>
            </a:pPr>
            <a:r>
              <a:rPr lang="en-US" sz="1800" dirty="0" smtClean="0"/>
              <a:t>Define	</a:t>
            </a:r>
          </a:p>
          <a:p>
            <a:pPr marL="914400" lvl="1" indent="-457200">
              <a:buFont typeface="+mj-lt"/>
              <a:buAutoNum type="alphaLcParenR"/>
            </a:pPr>
            <a:r>
              <a:rPr lang="en-US" dirty="0" smtClean="0"/>
              <a:t>Entrepreneurship</a:t>
            </a:r>
          </a:p>
          <a:p>
            <a:pPr marL="914400" lvl="1" indent="-457200">
              <a:buFont typeface="+mj-lt"/>
              <a:buAutoNum type="alphaLcParenR"/>
            </a:pPr>
            <a:r>
              <a:rPr lang="en-US" dirty="0" smtClean="0"/>
              <a:t>Intrapreneurship</a:t>
            </a:r>
          </a:p>
          <a:p>
            <a:pPr marL="914400" lvl="1" indent="-457200">
              <a:buFont typeface="+mj-lt"/>
              <a:buAutoNum type="alphaLcParenR"/>
            </a:pPr>
            <a:r>
              <a:rPr lang="en-US" dirty="0" smtClean="0"/>
              <a:t>Social Entrepreneurship</a:t>
            </a:r>
          </a:p>
          <a:p>
            <a:pPr marL="914400" lvl="1" indent="-457200">
              <a:buFont typeface="+mj-lt"/>
              <a:buAutoNum type="alphaLcParenR"/>
            </a:pPr>
            <a:endParaRPr lang="en-US" dirty="0"/>
          </a:p>
          <a:p>
            <a:pPr marL="342900" lvl="1" indent="-342900" defTabSz="465138">
              <a:buAutoNum type="arabicPeriod" startAt="2"/>
            </a:pPr>
            <a:r>
              <a:rPr lang="en-US" dirty="0" smtClean="0"/>
              <a:t>Identify three characteristics of entrepreneurs.</a:t>
            </a:r>
          </a:p>
          <a:p>
            <a:pPr marL="342900" lvl="1" indent="-342900" defTabSz="465138">
              <a:buAutoNum type="arabicPeriod" startAt="2"/>
            </a:pPr>
            <a:endParaRPr lang="en-US" dirty="0"/>
          </a:p>
          <a:p>
            <a:pPr marL="342900" lvl="1" indent="-342900" defTabSz="465138">
              <a:buAutoNum type="arabicPeriod" startAt="2"/>
            </a:pPr>
            <a:r>
              <a:rPr lang="en-US" dirty="0" smtClean="0"/>
              <a:t>Research three of the following entrepreneurs and write a short paragraph on the achievements of each</a:t>
            </a:r>
          </a:p>
          <a:p>
            <a:pPr marL="914400" lvl="2" indent="-457200" defTabSz="465138">
              <a:buAutoNum type="alphaLcParenR"/>
            </a:pPr>
            <a:r>
              <a:rPr lang="en-US" sz="1800" dirty="0" smtClean="0"/>
              <a:t>J. K Rowling				d)	Anthony </a:t>
            </a:r>
            <a:r>
              <a:rPr lang="en-US" sz="1800" dirty="0" err="1" smtClean="0"/>
              <a:t>Sabga</a:t>
            </a:r>
            <a:endParaRPr lang="en-US" sz="1800" dirty="0" smtClean="0"/>
          </a:p>
          <a:p>
            <a:pPr marL="914400" lvl="2" indent="-457200" defTabSz="465138">
              <a:buAutoNum type="alphaLcParenR"/>
            </a:pPr>
            <a:r>
              <a:rPr lang="en-US" sz="1800" dirty="0" smtClean="0"/>
              <a:t>Walt Disney				e)	Gordon ‘Butch’ Stewart</a:t>
            </a:r>
          </a:p>
          <a:p>
            <a:pPr marL="914400" lvl="2" indent="-457200" defTabSz="465138">
              <a:buAutoNum type="alphaLcParenR"/>
            </a:pPr>
            <a:r>
              <a:rPr lang="en-US" sz="1800" dirty="0" smtClean="0"/>
              <a:t>Oprah Winfrey			f)	</a:t>
            </a:r>
            <a:r>
              <a:rPr lang="en-US" sz="1800" dirty="0" err="1" smtClean="0"/>
              <a:t>Machel</a:t>
            </a:r>
            <a:r>
              <a:rPr lang="en-US" sz="1800" dirty="0" smtClean="0"/>
              <a:t> Montano</a:t>
            </a:r>
          </a:p>
        </p:txBody>
      </p:sp>
      <p:sp>
        <p:nvSpPr>
          <p:cNvPr id="4" name="Footer Placeholder 3"/>
          <p:cNvSpPr>
            <a:spLocks noGrp="1"/>
          </p:cNvSpPr>
          <p:nvPr>
            <p:ph type="ftr" sz="quarter" idx="11"/>
          </p:nvPr>
        </p:nvSpPr>
        <p:spPr>
          <a:xfrm>
            <a:off x="913794" y="6228049"/>
            <a:ext cx="6672865" cy="365125"/>
          </a:xfrm>
        </p:spPr>
        <p:txBody>
          <a:bodyPr/>
          <a:lstStyle/>
          <a:p>
            <a:r>
              <a:rPr lang="en-US" smtClean="0"/>
              <a:t>CPDD MOE 2020</a:t>
            </a:r>
            <a:endParaRPr lang="en-US"/>
          </a:p>
        </p:txBody>
      </p:sp>
    </p:spTree>
    <p:extLst>
      <p:ext uri="{BB962C8B-B14F-4D97-AF65-F5344CB8AC3E}">
        <p14:creationId xmlns:p14="http://schemas.microsoft.com/office/powerpoint/2010/main" val="1658782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79816"/>
            <a:ext cx="10353761" cy="1326321"/>
          </a:xfrm>
        </p:spPr>
        <p:txBody>
          <a:bodyPr/>
          <a:lstStyle/>
          <a:p>
            <a:r>
              <a:rPr lang="en-US" dirty="0" smtClean="0"/>
              <a:t>Answer key</a:t>
            </a:r>
            <a:endParaRPr lang="en-US" dirty="0"/>
          </a:p>
        </p:txBody>
      </p:sp>
      <p:sp>
        <p:nvSpPr>
          <p:cNvPr id="3" name="Content Placeholder 2"/>
          <p:cNvSpPr>
            <a:spLocks noGrp="1"/>
          </p:cNvSpPr>
          <p:nvPr>
            <p:ph idx="1"/>
          </p:nvPr>
        </p:nvSpPr>
        <p:spPr>
          <a:xfrm>
            <a:off x="913795" y="1484026"/>
            <a:ext cx="10353762" cy="4307173"/>
          </a:xfrm>
        </p:spPr>
        <p:txBody>
          <a:bodyPr/>
          <a:lstStyle/>
          <a:p>
            <a:pPr marL="0" indent="0">
              <a:buNone/>
            </a:pPr>
            <a:r>
              <a:rPr lang="en-US" dirty="0" smtClean="0"/>
              <a:t>1. a) Slide 5</a:t>
            </a:r>
          </a:p>
          <a:p>
            <a:pPr marL="509588" indent="-284163">
              <a:buNone/>
            </a:pPr>
            <a:r>
              <a:rPr lang="en-US" dirty="0" smtClean="0"/>
              <a:t>b) Slide 6</a:t>
            </a:r>
          </a:p>
          <a:p>
            <a:pPr marL="509588" indent="-284163">
              <a:buNone/>
            </a:pPr>
            <a:r>
              <a:rPr lang="en-US" dirty="0" smtClean="0"/>
              <a:t>c) Slide 7</a:t>
            </a:r>
          </a:p>
          <a:p>
            <a:pPr marL="509588" indent="-284163">
              <a:buNone/>
            </a:pPr>
            <a:endParaRPr lang="en-US" dirty="0" smtClean="0"/>
          </a:p>
          <a:p>
            <a:pPr marL="457200" indent="-457200">
              <a:buAutoNum type="arabicPeriod" startAt="2"/>
            </a:pPr>
            <a:r>
              <a:rPr lang="en-US" dirty="0" smtClean="0"/>
              <a:t>Slide 9</a:t>
            </a:r>
          </a:p>
          <a:p>
            <a:pPr marL="0" indent="0">
              <a:buNone/>
            </a:pPr>
            <a:endParaRPr lang="en-US" dirty="0" smtClean="0"/>
          </a:p>
          <a:p>
            <a:pPr marL="457200" indent="-457200">
              <a:buAutoNum type="arabicPeriod" startAt="2"/>
            </a:pPr>
            <a:r>
              <a:rPr lang="en-US" dirty="0" smtClean="0"/>
              <a:t>Free Response</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864887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Globally</a:t>
            </a:r>
            <a:endParaRPr lang="en-US" dirty="0"/>
          </a:p>
        </p:txBody>
      </p:sp>
      <p:sp>
        <p:nvSpPr>
          <p:cNvPr id="3" name="Content Placeholder 2"/>
          <p:cNvSpPr>
            <a:spLocks noGrp="1"/>
          </p:cNvSpPr>
          <p:nvPr>
            <p:ph idx="1"/>
          </p:nvPr>
        </p:nvSpPr>
        <p:spPr>
          <a:xfrm>
            <a:off x="913795" y="1935920"/>
            <a:ext cx="10763542" cy="4284997"/>
          </a:xfrm>
        </p:spPr>
        <p:txBody>
          <a:bodyPr>
            <a:normAutofit/>
          </a:bodyPr>
          <a:lstStyle/>
          <a:p>
            <a:pPr marL="0" indent="0">
              <a:buNone/>
            </a:pPr>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is expected that entrepreneurship will, in light of the above, contribute to growth and employment creation in advanced, emerging and least developed economies alike. This is a reasonable expectation – one that is supported by recent findings of historians, economists and management </a:t>
            </a:r>
            <a:r>
              <a:rPr lang="en-US" sz="2800" dirty="0" smtClean="0">
                <a:latin typeface="Times New Roman" panose="02020603050405020304" pitchFamily="18" charset="0"/>
                <a:cs typeface="Times New Roman" panose="02020603050405020304" pitchFamily="18" charset="0"/>
              </a:rPr>
              <a:t>scientists.”</a:t>
            </a:r>
          </a:p>
          <a:p>
            <a:endParaRPr lang="en-US" dirty="0">
              <a:latin typeface="Times New Roman" panose="02020603050405020304" pitchFamily="18" charset="0"/>
              <a:cs typeface="Times New Roman" panose="02020603050405020304" pitchFamily="18" charset="0"/>
            </a:endParaRPr>
          </a:p>
          <a:p>
            <a:pPr marL="0" indent="0" algn="r">
              <a:buNone/>
            </a:pPr>
            <a:r>
              <a:rPr lang="en-US" sz="1600" dirty="0">
                <a:latin typeface="Times New Roman" panose="02020603050405020304" pitchFamily="18" charset="0"/>
                <a:cs typeface="Times New Roman" panose="02020603050405020304" pitchFamily="18" charset="0"/>
                <a:hlinkClick r:id="rId2"/>
              </a:rPr>
              <a:t>https://</a:t>
            </a:r>
            <a:r>
              <a:rPr lang="en-US" sz="1600" dirty="0" smtClean="0">
                <a:latin typeface="Times New Roman" panose="02020603050405020304" pitchFamily="18" charset="0"/>
                <a:cs typeface="Times New Roman" panose="02020603050405020304" pitchFamily="18" charset="0"/>
                <a:hlinkClick r:id="rId2"/>
              </a:rPr>
              <a:t>unu.edu/publications/articles/are-entrepreneurial-societies-also-happier.html</a:t>
            </a:r>
            <a:endParaRPr lang="en-US" sz="1600" dirty="0" smtClean="0">
              <a:latin typeface="Times New Roman" panose="02020603050405020304" pitchFamily="18" charset="0"/>
              <a:cs typeface="Times New Roman" panose="02020603050405020304" pitchFamily="18" charset="0"/>
            </a:endParaRPr>
          </a:p>
          <a:p>
            <a:pPr marL="0" indent="0" algn="r">
              <a:buNone/>
            </a:pPr>
            <a:r>
              <a:rPr lang="en-US" sz="1600" i="1" dirty="0">
                <a:effectLst/>
                <a:latin typeface="Times New Roman" panose="02020603050405020304" pitchFamily="18" charset="0"/>
                <a:cs typeface="Times New Roman" panose="02020603050405020304" pitchFamily="18" charset="0"/>
              </a:rPr>
              <a:t>Entrepreneurship and Economic </a:t>
            </a:r>
            <a:r>
              <a:rPr lang="en-US" sz="1600" i="1" dirty="0" smtClean="0">
                <a:effectLst/>
                <a:latin typeface="Times New Roman" panose="02020603050405020304" pitchFamily="18" charset="0"/>
                <a:cs typeface="Times New Roman" panose="02020603050405020304" pitchFamily="18" charset="0"/>
              </a:rPr>
              <a:t>Development (2011) edited </a:t>
            </a:r>
            <a:r>
              <a:rPr lang="en-US" sz="1600" i="1" dirty="0">
                <a:effectLst/>
                <a:latin typeface="Times New Roman" panose="02020603050405020304" pitchFamily="18" charset="0"/>
                <a:cs typeface="Times New Roman" panose="02020603050405020304" pitchFamily="18" charset="0"/>
              </a:rPr>
              <a:t>by </a:t>
            </a:r>
            <a:r>
              <a:rPr lang="en-US" sz="1600" i="1" dirty="0" err="1">
                <a:effectLst/>
                <a:latin typeface="Times New Roman" panose="02020603050405020304" pitchFamily="18" charset="0"/>
                <a:cs typeface="Times New Roman" panose="02020603050405020304" pitchFamily="18" charset="0"/>
              </a:rPr>
              <a:t>Wim</a:t>
            </a:r>
            <a:r>
              <a:rPr lang="en-US" sz="1600" i="1" dirty="0">
                <a:effectLst/>
                <a:latin typeface="Times New Roman" panose="02020603050405020304" pitchFamily="18" charset="0"/>
                <a:cs typeface="Times New Roman" panose="02020603050405020304" pitchFamily="18" charset="0"/>
              </a:rPr>
              <a:t> </a:t>
            </a:r>
            <a:r>
              <a:rPr lang="en-US" sz="1600" i="1" dirty="0" err="1">
                <a:effectLst/>
                <a:latin typeface="Times New Roman" panose="02020603050405020304" pitchFamily="18" charset="0"/>
                <a:cs typeface="Times New Roman" panose="02020603050405020304" pitchFamily="18" charset="0"/>
              </a:rPr>
              <a:t>Naudé</a:t>
            </a:r>
            <a:r>
              <a:rPr lang="en-US" sz="1600" i="1" dirty="0">
                <a:effectLst/>
                <a:latin typeface="Times New Roman" panose="02020603050405020304" pitchFamily="18" charset="0"/>
                <a:cs typeface="Times New Roman" panose="02020603050405020304" pitchFamily="18" charset="0"/>
              </a:rPr>
              <a:t> from the United Nations University World Institute for Development Economics Research (UNU-WIDER</a:t>
            </a:r>
            <a:r>
              <a:rPr lang="en-US" sz="1600" i="1" dirty="0" smtClean="0">
                <a:effectLst/>
                <a:latin typeface="Times New Roman" panose="02020603050405020304" pitchFamily="18" charset="0"/>
                <a:cs typeface="Times New Roman" panose="02020603050405020304" pitchFamily="18" charset="0"/>
              </a:rPr>
              <a:t>),  </a:t>
            </a:r>
            <a:r>
              <a:rPr lang="en-US" sz="1600" i="1" dirty="0">
                <a:effectLst/>
                <a:latin typeface="Times New Roman" panose="02020603050405020304" pitchFamily="18" charset="0"/>
                <a:cs typeface="Times New Roman" panose="02020603050405020304" pitchFamily="18" charset="0"/>
              </a:rPr>
              <a:t>Helsinki, Finland. Published by Palgrave Macmillan</a:t>
            </a:r>
            <a:endParaRPr lang="en-US" sz="1600" dirty="0">
              <a:latin typeface="Times New Roman" panose="02020603050405020304" pitchFamily="18" charset="0"/>
              <a:cs typeface="Times New Roman" panose="02020603050405020304" pitchFamily="18" charset="0"/>
            </a:endParaRPr>
          </a:p>
        </p:txBody>
      </p:sp>
      <p:sp>
        <p:nvSpPr>
          <p:cNvPr id="4" name="Rectangle 3"/>
          <p:cNvSpPr/>
          <p:nvPr/>
        </p:nvSpPr>
        <p:spPr>
          <a:xfrm>
            <a:off x="3048000" y="2413338"/>
            <a:ext cx="6096000" cy="369332"/>
          </a:xfrm>
          <a:prstGeom prst="rect">
            <a:avLst/>
          </a:prstGeom>
        </p:spPr>
        <p:txBody>
          <a:bodyPr>
            <a:spAutoFit/>
          </a:bodyPr>
          <a:lstStyle/>
          <a:p>
            <a:endParaRPr lang="en-US" dirty="0"/>
          </a:p>
        </p:txBody>
      </p:sp>
      <p:sp>
        <p:nvSpPr>
          <p:cNvPr id="5" name="Footer Placeholder 4"/>
          <p:cNvSpPr>
            <a:spLocks noGrp="1"/>
          </p:cNvSpPr>
          <p:nvPr>
            <p:ph type="ftr" sz="quarter" idx="11"/>
          </p:nvPr>
        </p:nvSpPr>
        <p:spPr>
          <a:xfrm>
            <a:off x="913795" y="6220917"/>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370524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Regionally</a:t>
            </a:r>
            <a:endParaRPr lang="en-US" dirty="0"/>
          </a:p>
        </p:txBody>
      </p:sp>
      <p:sp>
        <p:nvSpPr>
          <p:cNvPr id="3" name="Content Placeholder 2"/>
          <p:cNvSpPr>
            <a:spLocks noGrp="1"/>
          </p:cNvSpPr>
          <p:nvPr>
            <p:ph idx="1"/>
          </p:nvPr>
        </p:nvSpPr>
        <p:spPr>
          <a:xfrm>
            <a:off x="913795" y="2113614"/>
            <a:ext cx="10643620" cy="3677586"/>
          </a:xfrm>
        </p:spPr>
        <p:txBody>
          <a:bodyPr>
            <a:normAutofit fontScale="92500"/>
          </a:bodyPr>
          <a:lstStyle/>
          <a:p>
            <a:pPr marL="0" indent="0">
              <a:buNone/>
            </a:pPr>
            <a:r>
              <a:rPr lang="en-US" sz="2800" dirty="0">
                <a:effectLst/>
              </a:rPr>
              <a:t>In 1997, the CARICOM Heads of Government formally adopted a description of the </a:t>
            </a:r>
            <a:r>
              <a:rPr lang="en-US" sz="2800" b="1" dirty="0">
                <a:effectLst/>
              </a:rPr>
              <a:t>‘Ideal Caribbean Person’</a:t>
            </a:r>
            <a:r>
              <a:rPr lang="en-US" sz="2800" dirty="0">
                <a:effectLst/>
              </a:rPr>
              <a:t> as someone who among other things:</a:t>
            </a:r>
            <a:endParaRPr lang="en-US" sz="2800" dirty="0" smtClean="0">
              <a:effectLst/>
            </a:endParaRPr>
          </a:p>
          <a:p>
            <a:pPr marL="0" indent="0">
              <a:buNone/>
            </a:pPr>
            <a:r>
              <a:rPr lang="en-US" sz="2800" dirty="0" smtClean="0">
                <a:effectLst/>
              </a:rPr>
              <a:t>	</a:t>
            </a:r>
            <a:r>
              <a:rPr lang="en-US" sz="2800" i="1" dirty="0" smtClean="0">
                <a:effectLst/>
              </a:rPr>
              <a:t>“Values </a:t>
            </a:r>
            <a:r>
              <a:rPr lang="en-US" sz="2800" i="1" dirty="0">
                <a:effectLst/>
              </a:rPr>
              <a:t>and displays the creative imagination in its various </a:t>
            </a:r>
            <a:r>
              <a:rPr lang="en-US" sz="2800" i="1" dirty="0" smtClean="0">
                <a:effectLst/>
              </a:rPr>
              <a:t>		manifestations </a:t>
            </a:r>
            <a:r>
              <a:rPr lang="en-US" sz="2800" i="1" dirty="0">
                <a:effectLst/>
              </a:rPr>
              <a:t>and nurtures its development in the economic </a:t>
            </a:r>
            <a:r>
              <a:rPr lang="en-US" sz="2800" i="1" dirty="0" smtClean="0">
                <a:effectLst/>
              </a:rPr>
              <a:t>	and </a:t>
            </a:r>
            <a:r>
              <a:rPr lang="en-US" sz="2800" i="1" dirty="0">
                <a:effectLst/>
              </a:rPr>
              <a:t>entrepreneurial spheres and in all other areas of </a:t>
            </a:r>
            <a:r>
              <a:rPr lang="en-US" sz="2800" i="1" dirty="0" smtClean="0">
                <a:effectLst/>
              </a:rPr>
              <a:t>life.”</a:t>
            </a:r>
          </a:p>
          <a:p>
            <a:pPr marL="0" indent="0" algn="r">
              <a:buNone/>
            </a:pPr>
            <a:r>
              <a:rPr lang="en-US" dirty="0">
                <a:hlinkClick r:id="rId2"/>
              </a:rPr>
              <a:t>https://caricom.org/caricom-secretariat/</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000462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Locally – Trinidad and Tobago</a:t>
            </a:r>
            <a:endParaRPr lang="en-US" dirty="0"/>
          </a:p>
        </p:txBody>
      </p:sp>
      <p:sp>
        <p:nvSpPr>
          <p:cNvPr id="3" name="Content Placeholder 2"/>
          <p:cNvSpPr>
            <a:spLocks noGrp="1"/>
          </p:cNvSpPr>
          <p:nvPr>
            <p:ph idx="1"/>
          </p:nvPr>
        </p:nvSpPr>
        <p:spPr>
          <a:xfrm>
            <a:off x="913795" y="2728210"/>
            <a:ext cx="10353762" cy="3062990"/>
          </a:xfrm>
        </p:spPr>
        <p:txBody>
          <a:bodyPr>
            <a:normAutofit/>
          </a:bodyPr>
          <a:lstStyle/>
          <a:p>
            <a:r>
              <a:rPr lang="en-US" sz="3600" dirty="0">
                <a:hlinkClick r:id="rId2"/>
              </a:rPr>
              <a:t>https://www.gemconsortium.org/economy-profiles/trinidad-and-tobago</a:t>
            </a:r>
            <a:endParaRPr lang="en-US" sz="36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130425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Entrepreneurship</a:t>
            </a:r>
            <a:endParaRPr lang="en-US" dirty="0"/>
          </a:p>
        </p:txBody>
      </p:sp>
      <p:sp>
        <p:nvSpPr>
          <p:cNvPr id="3" name="Content Placeholder 2"/>
          <p:cNvSpPr>
            <a:spLocks noGrp="1"/>
          </p:cNvSpPr>
          <p:nvPr>
            <p:ph idx="1"/>
          </p:nvPr>
        </p:nvSpPr>
        <p:spPr>
          <a:xfrm>
            <a:off x="913795" y="2383436"/>
            <a:ext cx="10353762" cy="3407764"/>
          </a:xfrm>
        </p:spPr>
        <p:txBody>
          <a:bodyPr>
            <a:normAutofit/>
          </a:bodyPr>
          <a:lstStyle/>
          <a:p>
            <a:r>
              <a:rPr lang="en-US" sz="3200" dirty="0" smtClean="0"/>
              <a:t>Someone who combines the factors of production and takes a risk and starts a business with the hope of </a:t>
            </a:r>
            <a:r>
              <a:rPr lang="en-US" sz="3200" dirty="0" err="1" smtClean="0"/>
              <a:t>maximising</a:t>
            </a:r>
            <a:r>
              <a:rPr lang="en-US" sz="3200" dirty="0" smtClean="0"/>
              <a:t> profits.  There is some element of creativity and innovation involved.</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287300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Entrepreneurship (Intrapreneurship)</a:t>
            </a:r>
            <a:endParaRPr lang="en-US" dirty="0"/>
          </a:p>
        </p:txBody>
      </p:sp>
      <p:sp>
        <p:nvSpPr>
          <p:cNvPr id="3" name="Content Placeholder 2"/>
          <p:cNvSpPr>
            <a:spLocks noGrp="1"/>
          </p:cNvSpPr>
          <p:nvPr>
            <p:ph idx="1"/>
          </p:nvPr>
        </p:nvSpPr>
        <p:spPr>
          <a:xfrm>
            <a:off x="913795" y="2578308"/>
            <a:ext cx="10353762" cy="3212892"/>
          </a:xfrm>
        </p:spPr>
        <p:txBody>
          <a:bodyPr/>
          <a:lstStyle/>
          <a:p>
            <a:r>
              <a:rPr lang="en-US" dirty="0" smtClean="0"/>
              <a:t>Someone who is employed in an organization but displays the characteristics of an entrepreneur while working on company projects.  The factors of production are made available to the employee who takes risks and demonstrates creativity and innovation with the hope of maximizing profits.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779704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entrepreneurship</a:t>
            </a:r>
            <a:endParaRPr lang="en-US" dirty="0"/>
          </a:p>
        </p:txBody>
      </p:sp>
      <p:sp>
        <p:nvSpPr>
          <p:cNvPr id="3" name="Content Placeholder 2"/>
          <p:cNvSpPr>
            <a:spLocks noGrp="1"/>
          </p:cNvSpPr>
          <p:nvPr>
            <p:ph idx="1"/>
          </p:nvPr>
        </p:nvSpPr>
        <p:spPr>
          <a:xfrm>
            <a:off x="913795" y="2608288"/>
            <a:ext cx="10353762" cy="3182911"/>
          </a:xfrm>
        </p:spPr>
        <p:txBody>
          <a:bodyPr>
            <a:normAutofit/>
          </a:bodyPr>
          <a:lstStyle/>
          <a:p>
            <a:r>
              <a:rPr lang="en-US" sz="3200" dirty="0">
                <a:hlinkClick r:id="rId2"/>
              </a:rPr>
              <a:t>https://www.investopedia.com/terms/s/social-entrepreneur.asp</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300009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successful entrepreneurs</a:t>
            </a:r>
            <a:endParaRPr lang="en-US" dirty="0"/>
          </a:p>
        </p:txBody>
      </p:sp>
      <p:sp>
        <p:nvSpPr>
          <p:cNvPr id="3" name="Content Placeholder 2"/>
          <p:cNvSpPr>
            <a:spLocks noGrp="1"/>
          </p:cNvSpPr>
          <p:nvPr>
            <p:ph idx="1"/>
          </p:nvPr>
        </p:nvSpPr>
        <p:spPr/>
        <p:txBody>
          <a:bodyPr/>
          <a:lstStyle/>
          <a:p>
            <a:r>
              <a:rPr lang="en-US" dirty="0">
                <a:hlinkClick r:id="rId2"/>
              </a:rPr>
              <a:t>https://www.bing.com/videos/search?q=characteristics+of+successful+entrepreneurs&amp;&amp;view=detail&amp;mid=79D0750E3E0A2BB3CB2379D0750E3E0A2BB3CB23&amp;&amp;FORM=VRDGAR&amp;ru=%</a:t>
            </a:r>
            <a:r>
              <a:rPr lang="en-US" dirty="0" smtClean="0">
                <a:hlinkClick r:id="rId2"/>
              </a:rPr>
              <a:t>2Fvideos%2Fsearch%3Fq%3Dcharacteristics%2Bof%2Bsuccessful%2Bentrepreneurs%26FORM%3DHDRSC3</a:t>
            </a:r>
            <a:endParaRPr lang="en-US" dirty="0" smtClean="0"/>
          </a:p>
          <a:p>
            <a:endParaRPr lang="en-US" dirty="0"/>
          </a:p>
          <a:p>
            <a:r>
              <a:rPr lang="en-US" dirty="0">
                <a:hlinkClick r:id="rId3"/>
              </a:rPr>
              <a:t>https://www.bing.com/videos/search?q=characteristics+of+successful+entrepreneurs&amp;&amp;view=detail&amp;mid=BF177EDF167B50AAFBCEBF177EDF167B50AAFBCE&amp;&amp;FORM=VRDGAR&amp;ru=%2Fvideos%2Fsearch%3Fq%3Dcharacteristics%2Bof%2Bsuccessful%2Bentrepreneurs%26FORM%3DHDRSC3</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058734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70300"/>
              </p:ext>
            </p:extLst>
          </p:nvPr>
        </p:nvGraphicFramePr>
        <p:xfrm>
          <a:off x="404734" y="284813"/>
          <a:ext cx="11302584" cy="6310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ooter Placeholder 5"/>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8348268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1360</TotalTime>
  <Words>517</Words>
  <Application>Microsoft Office PowerPoint</Application>
  <PresentationFormat>Widescreen</PresentationFormat>
  <Paragraphs>67</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Bookman Old Style</vt:lpstr>
      <vt:lpstr>Calibri</vt:lpstr>
      <vt:lpstr>Courgette</vt:lpstr>
      <vt:lpstr>Lucida Calligraphy</vt:lpstr>
      <vt:lpstr>Rockwell</vt:lpstr>
      <vt:lpstr>Times New Roman</vt:lpstr>
      <vt:lpstr>Damask</vt:lpstr>
      <vt:lpstr>PowerPoint Presentation</vt:lpstr>
      <vt:lpstr>Globally</vt:lpstr>
      <vt:lpstr>Regionally</vt:lpstr>
      <vt:lpstr>Locally – Trinidad and Tobago</vt:lpstr>
      <vt:lpstr>Definition of Entrepreneurship</vt:lpstr>
      <vt:lpstr>Corporate Entrepreneurship (Intrapreneurship)</vt:lpstr>
      <vt:lpstr>Social entrepreneurship</vt:lpstr>
      <vt:lpstr>Characteristics of successful entrepreneurs</vt:lpstr>
      <vt:lpstr>PowerPoint Presentation</vt:lpstr>
      <vt:lpstr>Want to become an Entrepreneur?</vt:lpstr>
      <vt:lpstr>Activity</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17</cp:revision>
  <dcterms:created xsi:type="dcterms:W3CDTF">2020-05-17T20:41:40Z</dcterms:created>
  <dcterms:modified xsi:type="dcterms:W3CDTF">2020-05-18T19:21:46Z</dcterms:modified>
</cp:coreProperties>
</file>