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48" r:id="rId2"/>
  </p:sldMasterIdLst>
  <p:notesMasterIdLst>
    <p:notesMasterId r:id="rId33"/>
  </p:notesMasterIdLst>
  <p:handoutMasterIdLst>
    <p:handoutMasterId r:id="rId34"/>
  </p:handoutMasterIdLst>
  <p:sldIdLst>
    <p:sldId id="259" r:id="rId3"/>
    <p:sldId id="264" r:id="rId4"/>
    <p:sldId id="265" r:id="rId5"/>
    <p:sldId id="267" r:id="rId6"/>
    <p:sldId id="268" r:id="rId7"/>
    <p:sldId id="266" r:id="rId8"/>
    <p:sldId id="269" r:id="rId9"/>
    <p:sldId id="270" r:id="rId10"/>
    <p:sldId id="271" r:id="rId11"/>
    <p:sldId id="274" r:id="rId12"/>
    <p:sldId id="272" r:id="rId13"/>
    <p:sldId id="273" r:id="rId14"/>
    <p:sldId id="285" r:id="rId15"/>
    <p:sldId id="286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91" r:id="rId26"/>
    <p:sldId id="292" r:id="rId27"/>
    <p:sldId id="284" r:id="rId28"/>
    <p:sldId id="287" r:id="rId29"/>
    <p:sldId id="288" r:id="rId30"/>
    <p:sldId id="290" r:id="rId31"/>
    <p:sldId id="289" r:id="rId32"/>
  </p:sldIdLst>
  <p:sldSz cx="12188825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orient="horz" pos="304" userDrawn="1">
          <p15:clr>
            <a:srgbClr val="A4A3A4"/>
          </p15:clr>
        </p15:guide>
        <p15:guide id="3" orient="horz" pos="4144" userDrawn="1">
          <p15:clr>
            <a:srgbClr val="A4A3A4"/>
          </p15:clr>
        </p15:guide>
        <p15:guide id="4" orient="horz" pos="3952" userDrawn="1">
          <p15:clr>
            <a:srgbClr val="A4A3A4"/>
          </p15:clr>
        </p15:guide>
        <p15:guide id="5" orient="horz" pos="1136" userDrawn="1">
          <p15:clr>
            <a:srgbClr val="A4A3A4"/>
          </p15:clr>
        </p15:guide>
        <p15:guide id="6" pos="3839" userDrawn="1">
          <p15:clr>
            <a:srgbClr val="A4A3A4"/>
          </p15:clr>
        </p15:guide>
        <p15:guide id="7" pos="191" userDrawn="1">
          <p15:clr>
            <a:srgbClr val="A4A3A4"/>
          </p15:clr>
        </p15:guide>
        <p15:guide id="8" pos="7486" userDrawn="1">
          <p15:clr>
            <a:srgbClr val="A4A3A4"/>
          </p15:clr>
        </p15:guide>
        <p15:guide id="9" pos="576" userDrawn="1">
          <p15:clr>
            <a:srgbClr val="A4A3A4"/>
          </p15:clr>
        </p15:guide>
        <p15:guide id="10" pos="710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03447BB-5D67-496B-8E87-E561075AD55C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>
      <p:cViewPr varScale="1">
        <p:scale>
          <a:sx n="73" d="100"/>
          <a:sy n="73" d="100"/>
        </p:scale>
        <p:origin x="618" y="72"/>
      </p:cViewPr>
      <p:guideLst>
        <p:guide orient="horz" pos="2160"/>
        <p:guide orient="horz" pos="304"/>
        <p:guide orient="horz" pos="4144"/>
        <p:guide orient="horz" pos="3952"/>
        <p:guide orient="horz" pos="1136"/>
        <p:guide pos="3839"/>
        <p:guide pos="191"/>
        <p:guide pos="7486"/>
        <p:guide pos="576"/>
        <p:guide pos="710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76" d="100"/>
          <a:sy n="76" d="100"/>
        </p:scale>
        <p:origin x="1680" y="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54C6E1-AF92-4FB7-A013-0B520EBC30AE}" type="datetimeFigureOut">
              <a:rPr lang="en-US"/>
              <a:t>5/6/2020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52D9BF-D574-4807-B36C-9E2A025BE82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067921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C10850-0874-4A61-99B4-D613C5E8D9EA}" type="datetimeFigureOut">
              <a:rPr lang="en-US"/>
              <a:t>5/6/2020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11EC53-F507-411E-9ADC-FBCFECE09D3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581826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1EC53-F507-411E-9ADC-FBCFECE09D3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6440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5958" y="-4763"/>
            <a:ext cx="5013606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7638" y="1380069"/>
            <a:ext cx="8572389" cy="2616199"/>
          </a:xfrm>
        </p:spPr>
        <p:txBody>
          <a:bodyPr anchor="b">
            <a:normAutofit/>
          </a:bodyPr>
          <a:lstStyle>
            <a:lvl1pPr algn="r">
              <a:defRPr sz="5998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4202" y="3996267"/>
            <a:ext cx="698582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099">
                <a:solidFill>
                  <a:schemeClr val="tx1"/>
                </a:solidFill>
              </a:defRPr>
            </a:lvl1pPr>
            <a:lvl2pPr marL="457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5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9059-F1D6-41D0-95CF-D21CAA096B3A}" type="datetimeFigureOut">
              <a:rPr lang="en-US" smtClean="0"/>
              <a:pPr/>
              <a:t>5/6/2020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1023" y="5883276"/>
            <a:ext cx="432291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5434-F838-4DD4-A17B-1CB1A1850D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064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39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3925" y="4732865"/>
            <a:ext cx="10016102" cy="566738"/>
          </a:xfrm>
        </p:spPr>
        <p:txBody>
          <a:bodyPr anchor="b">
            <a:normAutofit/>
          </a:bodyPr>
          <a:lstStyle>
            <a:lvl1pPr algn="ctr">
              <a:defRPr sz="2399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5391" y="932112"/>
            <a:ext cx="8223802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063" indent="0">
              <a:buNone/>
              <a:defRPr sz="1600"/>
            </a:lvl2pPr>
            <a:lvl3pPr marL="914126" indent="0">
              <a:buNone/>
              <a:defRPr sz="1600"/>
            </a:lvl3pPr>
            <a:lvl4pPr marL="1371189" indent="0">
              <a:buNone/>
              <a:defRPr sz="1600"/>
            </a:lvl4pPr>
            <a:lvl5pPr marL="1828251" indent="0">
              <a:buNone/>
              <a:defRPr sz="1600"/>
            </a:lvl5pPr>
            <a:lvl6pPr marL="2285314" indent="0">
              <a:buNone/>
              <a:defRPr sz="1600"/>
            </a:lvl6pPr>
            <a:lvl7pPr marL="2742377" indent="0">
              <a:buNone/>
              <a:defRPr sz="1600"/>
            </a:lvl7pPr>
            <a:lvl8pPr marL="3199440" indent="0">
              <a:buNone/>
              <a:defRPr sz="1600"/>
            </a:lvl8pPr>
            <a:lvl9pPr marL="3656503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3925" y="5299603"/>
            <a:ext cx="10016102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9059-F1D6-41D0-95CF-D21CAA096B3A}" type="datetimeFigureOut">
              <a:rPr lang="en-US" smtClean="0"/>
              <a:pPr/>
              <a:t>5/6/2020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5434-F838-4DD4-A17B-1CB1A1850D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6215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3926" y="685800"/>
            <a:ext cx="10016102" cy="3048000"/>
          </a:xfrm>
        </p:spPr>
        <p:txBody>
          <a:bodyPr anchor="ctr">
            <a:normAutofit/>
          </a:bodyPr>
          <a:lstStyle>
            <a:lvl1pPr algn="ctr">
              <a:defRPr sz="3199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3926" y="4343400"/>
            <a:ext cx="10016104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999">
                <a:solidFill>
                  <a:schemeClr val="tx1"/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9059-F1D6-41D0-95CF-D21CAA096B3A}" type="datetimeFigureOut">
              <a:rPr lang="en-US" smtClean="0"/>
              <a:pPr/>
              <a:t>5/6/2020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5434-F838-4DD4-A17B-1CB1A1850D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6449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196" y="863023"/>
            <a:ext cx="609441" cy="58477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998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0588" y="2819399"/>
            <a:ext cx="609441" cy="58477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998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7637" y="685801"/>
            <a:ext cx="8987671" cy="2743199"/>
          </a:xfrm>
        </p:spPr>
        <p:txBody>
          <a:bodyPr anchor="ctr">
            <a:normAutofit/>
          </a:bodyPr>
          <a:lstStyle>
            <a:lvl1pPr algn="ctr">
              <a:defRPr sz="3199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177" y="3428999"/>
            <a:ext cx="8530593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799"/>
            </a:lvl1pPr>
            <a:lvl2pPr marL="457063" indent="0">
              <a:buFontTx/>
              <a:buNone/>
              <a:defRPr/>
            </a:lvl2pPr>
            <a:lvl3pPr marL="914126" indent="0">
              <a:buFontTx/>
              <a:buNone/>
              <a:defRPr/>
            </a:lvl3pPr>
            <a:lvl4pPr marL="1371189" indent="0">
              <a:buFontTx/>
              <a:buNone/>
              <a:defRPr/>
            </a:lvl4pPr>
            <a:lvl5pPr marL="1828251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3925" y="4343400"/>
            <a:ext cx="10016102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999">
                <a:solidFill>
                  <a:schemeClr val="tx1"/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9059-F1D6-41D0-95CF-D21CAA096B3A}" type="datetimeFigureOut">
              <a:rPr lang="en-US" smtClean="0"/>
              <a:pPr/>
              <a:t>5/6/2020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5434-F838-4DD4-A17B-1CB1A1850D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9399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3927" y="3308581"/>
            <a:ext cx="10016100" cy="1468800"/>
          </a:xfrm>
        </p:spPr>
        <p:txBody>
          <a:bodyPr anchor="b">
            <a:normAutofit/>
          </a:bodyPr>
          <a:lstStyle>
            <a:lvl1pPr algn="r">
              <a:defRPr sz="3199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3925" y="4777381"/>
            <a:ext cx="100161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999">
                <a:solidFill>
                  <a:schemeClr val="tx1"/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9059-F1D6-41D0-95CF-D21CAA096B3A}" type="datetimeFigureOut">
              <a:rPr lang="en-US" smtClean="0"/>
              <a:pPr/>
              <a:t>5/6/2020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5434-F838-4DD4-A17B-1CB1A1850D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0631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196" y="863023"/>
            <a:ext cx="609441" cy="58477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998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0588" y="2819399"/>
            <a:ext cx="609441" cy="58477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998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7637" y="685801"/>
            <a:ext cx="8987671" cy="2743199"/>
          </a:xfrm>
        </p:spPr>
        <p:txBody>
          <a:bodyPr anchor="ctr">
            <a:normAutofit/>
          </a:bodyPr>
          <a:lstStyle>
            <a:lvl1pPr algn="ctr">
              <a:defRPr sz="3199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3926" y="3886200"/>
            <a:ext cx="10016101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399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3925" y="4775200"/>
            <a:ext cx="10016101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799">
                <a:solidFill>
                  <a:schemeClr val="tx1"/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9059-F1D6-41D0-95CF-D21CAA096B3A}" type="datetimeFigureOut">
              <a:rPr lang="en-US" smtClean="0"/>
              <a:pPr/>
              <a:t>5/6/2020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5434-F838-4DD4-A17B-1CB1A1850D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4224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3926" y="685801"/>
            <a:ext cx="10016103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3926" y="3505200"/>
            <a:ext cx="10016104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799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3925" y="4343400"/>
            <a:ext cx="10016104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799">
                <a:solidFill>
                  <a:schemeClr val="tx1"/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9059-F1D6-41D0-95CF-D21CAA096B3A}" type="datetimeFigureOut">
              <a:rPr lang="en-US" smtClean="0"/>
              <a:pPr/>
              <a:t>5/6/2020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5434-F838-4DD4-A17B-1CB1A1850D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9792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9059-F1D6-41D0-95CF-D21CAA096B3A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5434-F838-4DD4-A17B-1CB1A1850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159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0121" y="685800"/>
            <a:ext cx="1769908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3925" y="685800"/>
            <a:ext cx="8017654" cy="51054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9059-F1D6-41D0-95CF-D21CAA096B3A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5434-F838-4DD4-A17B-1CB1A1850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488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9059-F1D6-41D0-95CF-D21CAA096B3A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49005" y="5867132"/>
            <a:ext cx="551023" cy="365125"/>
          </a:xfrm>
        </p:spPr>
        <p:txBody>
          <a:bodyPr/>
          <a:lstStyle/>
          <a:p>
            <a:fld id="{E5FD5434-F838-4DD4-A17B-1CB1A1850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118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1610" y="2666999"/>
            <a:ext cx="8928421" cy="2110382"/>
          </a:xfrm>
        </p:spPr>
        <p:txBody>
          <a:bodyPr anchor="b"/>
          <a:lstStyle>
            <a:lvl1pPr algn="r">
              <a:defRPr sz="3999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1608" y="4777381"/>
            <a:ext cx="8928422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999">
                <a:solidFill>
                  <a:schemeClr val="tx1"/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9059-F1D6-41D0-95CF-D21CAA096B3A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5434-F838-4DD4-A17B-1CB1A1850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526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3925" y="685801"/>
            <a:ext cx="10016104" cy="17525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3926" y="2667000"/>
            <a:ext cx="4893780" cy="3124201"/>
          </a:xfrm>
        </p:spPr>
        <p:txBody>
          <a:bodyPr>
            <a:normAutofit/>
          </a:bodyPr>
          <a:lstStyle>
            <a:lvl1pPr>
              <a:defRPr sz="1799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6246" y="2667000"/>
            <a:ext cx="4893781" cy="3124200"/>
          </a:xfrm>
        </p:spPr>
        <p:txBody>
          <a:bodyPr>
            <a:normAutofit/>
          </a:bodyPr>
          <a:lstStyle>
            <a:lvl1pPr>
              <a:defRPr sz="1799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9059-F1D6-41D0-95CF-D21CAA096B3A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5434-F838-4DD4-A17B-1CB1A1850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872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1718" y="2658533"/>
            <a:ext cx="4605988" cy="576262"/>
          </a:xfrm>
        </p:spPr>
        <p:txBody>
          <a:bodyPr anchor="b">
            <a:noAutofit/>
          </a:bodyPr>
          <a:lstStyle>
            <a:lvl1pPr marL="0" indent="0">
              <a:buNone/>
              <a:defRPr sz="2799" b="0">
                <a:solidFill>
                  <a:schemeClr val="accent1">
                    <a:lumMod val="75000"/>
                  </a:schemeClr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3925" y="3335337"/>
            <a:ext cx="4893781" cy="2455862"/>
          </a:xfrm>
        </p:spPr>
        <p:txBody>
          <a:bodyPr anchor="t">
            <a:normAutofit/>
          </a:bodyPr>
          <a:lstStyle>
            <a:lvl1pPr>
              <a:defRPr sz="1799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78696" y="2667000"/>
            <a:ext cx="4621333" cy="576262"/>
          </a:xfrm>
        </p:spPr>
        <p:txBody>
          <a:bodyPr anchor="b">
            <a:noAutofit/>
          </a:bodyPr>
          <a:lstStyle>
            <a:lvl1pPr marL="0" indent="0">
              <a:buNone/>
              <a:defRPr sz="2799" b="0">
                <a:solidFill>
                  <a:schemeClr val="accent1">
                    <a:lumMod val="75000"/>
                  </a:schemeClr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6246" y="3335337"/>
            <a:ext cx="4893781" cy="2455862"/>
          </a:xfrm>
        </p:spPr>
        <p:txBody>
          <a:bodyPr anchor="t">
            <a:normAutofit/>
          </a:bodyPr>
          <a:lstStyle>
            <a:lvl1pPr>
              <a:defRPr sz="1799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9059-F1D6-41D0-95CF-D21CAA096B3A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5434-F838-4DD4-A17B-1CB1A1850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266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9059-F1D6-41D0-95CF-D21CAA096B3A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5434-F838-4DD4-A17B-1CB1A1850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010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9059-F1D6-41D0-95CF-D21CAA096B3A}" type="datetimeFigureOut">
              <a:rPr lang="en-US" smtClean="0"/>
              <a:pPr/>
              <a:t>5/6/2020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5434-F838-4DD4-A17B-1CB1A1850D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355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3926" y="1600200"/>
            <a:ext cx="3548197" cy="1371600"/>
          </a:xfrm>
        </p:spPr>
        <p:txBody>
          <a:bodyPr anchor="b">
            <a:normAutofit/>
          </a:bodyPr>
          <a:lstStyle>
            <a:lvl1pPr algn="ctr">
              <a:defRPr sz="2399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0663" y="685800"/>
            <a:ext cx="6239365" cy="5105401"/>
          </a:xfrm>
        </p:spPr>
        <p:txBody>
          <a:bodyPr anchor="ctr">
            <a:normAutofit/>
          </a:bodyPr>
          <a:lstStyle>
            <a:lvl1pPr>
              <a:defRPr sz="1999"/>
            </a:lvl1pPr>
            <a:lvl2pPr>
              <a:defRPr sz="1799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3926" y="2971800"/>
            <a:ext cx="3548197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9059-F1D6-41D0-95CF-D21CAA096B3A}" type="datetimeFigureOut">
              <a:rPr lang="en-US" smtClean="0"/>
              <a:pPr/>
              <a:t>5/6/2020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5434-F838-4DD4-A17B-1CB1A1850D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420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338" y="1752599"/>
            <a:ext cx="5424745" cy="1371600"/>
          </a:xfrm>
        </p:spPr>
        <p:txBody>
          <a:bodyPr anchor="b">
            <a:normAutofit/>
          </a:bodyPr>
          <a:lstStyle>
            <a:lvl1pPr algn="ctr">
              <a:defRPr sz="2799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2704" y="914400"/>
            <a:ext cx="3280120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063" indent="0">
              <a:buNone/>
              <a:defRPr sz="1600"/>
            </a:lvl2pPr>
            <a:lvl3pPr marL="914126" indent="0">
              <a:buNone/>
              <a:defRPr sz="1600"/>
            </a:lvl3pPr>
            <a:lvl4pPr marL="1371189" indent="0">
              <a:buNone/>
              <a:defRPr sz="1600"/>
            </a:lvl4pPr>
            <a:lvl5pPr marL="1828251" indent="0">
              <a:buNone/>
              <a:defRPr sz="1600"/>
            </a:lvl5pPr>
            <a:lvl6pPr marL="2285314" indent="0">
              <a:buNone/>
              <a:defRPr sz="1600"/>
            </a:lvl6pPr>
            <a:lvl7pPr marL="2742377" indent="0">
              <a:buNone/>
              <a:defRPr sz="1600"/>
            </a:lvl7pPr>
            <a:lvl8pPr marL="3199440" indent="0">
              <a:buNone/>
              <a:defRPr sz="1600"/>
            </a:lvl8pPr>
            <a:lvl9pPr marL="3656503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338" y="3124199"/>
            <a:ext cx="5424745" cy="1828800"/>
          </a:xfrm>
        </p:spPr>
        <p:txBody>
          <a:bodyPr>
            <a:normAutofit/>
          </a:bodyPr>
          <a:lstStyle>
            <a:lvl1pPr marL="0" indent="0" algn="ctr">
              <a:buNone/>
              <a:defRPr sz="1799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9059-F1D6-41D0-95CF-D21CAA096B3A}" type="datetimeFigureOut">
              <a:rPr lang="en-US" smtClean="0"/>
              <a:pPr/>
              <a:t>5/6/2020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5434-F838-4DD4-A17B-1CB1A1850D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159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773" y="1"/>
            <a:ext cx="2436178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3925" y="685801"/>
            <a:ext cx="10016104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3924" y="2667000"/>
            <a:ext cx="10016104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0122" y="5883276"/>
            <a:ext cx="11427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B9B9059-F1D6-41D0-95CF-D21CAA096B3A}" type="datetimeFigureOut">
              <a:rPr lang="en-US" smtClean="0"/>
              <a:pPr/>
              <a:t>5/6/2020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1610" y="5883276"/>
            <a:ext cx="70823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49005" y="5883276"/>
            <a:ext cx="551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5FD5434-F838-4DD4-A17B-1CB1A1850D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209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  <p:sldLayoutId id="2147483760" r:id="rId12"/>
    <p:sldLayoutId id="2147483761" r:id="rId13"/>
    <p:sldLayoutId id="2147483762" r:id="rId14"/>
    <p:sldLayoutId id="2147483763" r:id="rId15"/>
    <p:sldLayoutId id="2147483764" r:id="rId16"/>
    <p:sldLayoutId id="2147483765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457063" rtl="0" eaLnBrk="1" latinLnBrk="0" hangingPunct="1">
        <a:spcBef>
          <a:spcPct val="0"/>
        </a:spcBef>
        <a:buNone/>
        <a:defRPr sz="3999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664" indent="-285664" algn="l" defTabSz="457063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399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727" indent="-285664" algn="l" defTabSz="457063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999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99790" indent="-285664" algn="l" defTabSz="457063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799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2587" indent="-171399" algn="l" defTabSz="457063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999650" indent="-171399" algn="l" defTabSz="457063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3846" indent="-228531" algn="l" defTabSz="457063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0908" indent="-228531" algn="l" defTabSz="457063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7971" indent="-228531" algn="l" defTabSz="457063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5034" indent="-228531" algn="l" defTabSz="457063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slide" Target="slide1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3.xml"/><Relationship Id="rId5" Type="http://schemas.openxmlformats.org/officeDocument/2006/relationships/slide" Target="slide22.xml"/><Relationship Id="rId4" Type="http://schemas.openxmlformats.org/officeDocument/2006/relationships/slide" Target="slide2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www.youtube.com/watch?v=7PekXMywZO4" TargetMode="Externa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9.jpg"/><Relationship Id="rId4" Type="http://schemas.openxmlformats.org/officeDocument/2006/relationships/hyperlink" Target="https://www.youtube.com/watch?v=tX3rPEsZYYQ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5" Type="http://schemas.openxmlformats.org/officeDocument/2006/relationships/slide" Target="slide6.xml"/><Relationship Id="rId4" Type="http://schemas.openxmlformats.org/officeDocument/2006/relationships/slide" Target="slide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hyperlink" Target="https://www.youtube.com/watch?v=qQzyQBmbzNY" TargetMode="Externa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1.jpg"/><Relationship Id="rId4" Type="http://schemas.openxmlformats.org/officeDocument/2006/relationships/hyperlink" Target="https://www.youtube.com/watch?v=sq5t-1R5a8g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8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-BBnMLnqPbA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d5PTKHRw2FQ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hyperlink" Target="https://www.youtube.com/watch?v=hAWVXG-e2pI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FARM MECHANISATION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7029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CARE of THE MILKING MACHINE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Observe strict sanitation before and after milking</a:t>
            </a:r>
          </a:p>
          <a:p>
            <a:r>
              <a:rPr lang="en-US" dirty="0"/>
              <a:t>Check teat cups and </a:t>
            </a:r>
            <a:r>
              <a:rPr lang="en-US" dirty="0" err="1"/>
              <a:t>pulsator</a:t>
            </a:r>
            <a:r>
              <a:rPr lang="en-US" dirty="0"/>
              <a:t> regularly</a:t>
            </a:r>
          </a:p>
          <a:p>
            <a:r>
              <a:rPr lang="en-US" dirty="0"/>
              <a:t>Check for leaks and cracks in hoses</a:t>
            </a:r>
          </a:p>
          <a:p>
            <a:r>
              <a:rPr lang="en-US" dirty="0"/>
              <a:t>Do not operate the </a:t>
            </a:r>
            <a:r>
              <a:rPr lang="en-US" dirty="0" err="1"/>
              <a:t>pulsator</a:t>
            </a:r>
            <a:r>
              <a:rPr lang="en-US" dirty="0"/>
              <a:t> too fast or too slow</a:t>
            </a:r>
          </a:p>
          <a:p>
            <a:r>
              <a:rPr lang="en-US" dirty="0"/>
              <a:t>Clean vacuum line 2 or 3 times a year</a:t>
            </a:r>
          </a:p>
          <a:p>
            <a:r>
              <a:rPr lang="en-US" dirty="0"/>
              <a:t>Do not machine milk animals that are suffering from udder diseases</a:t>
            </a:r>
          </a:p>
        </p:txBody>
      </p:sp>
    </p:spTree>
    <p:extLst>
      <p:ext uri="{BB962C8B-B14F-4D97-AF65-F5344CB8AC3E}">
        <p14:creationId xmlns:p14="http://schemas.microsoft.com/office/powerpoint/2010/main" val="820708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KNAPSACK SPRAYER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KNAPSACK SPRAYER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5367" y="3454928"/>
            <a:ext cx="3418690" cy="2861206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6812" y="2667000"/>
            <a:ext cx="5486400" cy="576262"/>
          </a:xfrm>
        </p:spPr>
        <p:txBody>
          <a:bodyPr/>
          <a:lstStyle/>
          <a:p>
            <a:r>
              <a:rPr lang="en-US" dirty="0"/>
              <a:t>PNEUMATIC KNAPSACK SPRAYER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9111" y="3471862"/>
            <a:ext cx="2120502" cy="2827338"/>
          </a:xfrm>
        </p:spPr>
      </p:pic>
    </p:spTree>
    <p:extLst>
      <p:ext uri="{BB962C8B-B14F-4D97-AF65-F5344CB8AC3E}">
        <p14:creationId xmlns:p14="http://schemas.microsoft.com/office/powerpoint/2010/main" val="3392556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CARE &amp; MAINTENANCE of THE SPRAYER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Release residual air pressure after spraying</a:t>
            </a:r>
          </a:p>
          <a:p>
            <a:r>
              <a:rPr lang="en-US" dirty="0"/>
              <a:t>Rinse sprayer after use and wash with detergent</a:t>
            </a:r>
          </a:p>
          <a:p>
            <a:r>
              <a:rPr lang="en-US" dirty="0"/>
              <a:t>Lubricate moving parts with oil or grease</a:t>
            </a:r>
          </a:p>
          <a:p>
            <a:r>
              <a:rPr lang="en-US" dirty="0"/>
              <a:t>Remove and clean strainers</a:t>
            </a:r>
          </a:p>
          <a:p>
            <a:r>
              <a:rPr lang="en-US" dirty="0"/>
              <a:t>Change worn packing</a:t>
            </a:r>
          </a:p>
          <a:p>
            <a:r>
              <a:rPr lang="en-US" dirty="0"/>
              <a:t>Rinse the nozzle with water to clear it.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9891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PLANTERS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BROADCASTER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5540" y="3454928"/>
            <a:ext cx="2861206" cy="2861206"/>
          </a:xfrm>
        </p:spPr>
      </p:pic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SEED DRILL</a:t>
            </a: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9124" y="3453354"/>
            <a:ext cx="4241008" cy="2827338"/>
          </a:xfrm>
        </p:spPr>
      </p:pic>
    </p:spTree>
    <p:extLst>
      <p:ext uri="{BB962C8B-B14F-4D97-AF65-F5344CB8AC3E}">
        <p14:creationId xmlns:p14="http://schemas.microsoft.com/office/powerpoint/2010/main" val="722480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PLANTERS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SEED PLANTER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313" y="3378902"/>
            <a:ext cx="4892675" cy="2368734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RICE TRANSPLANTER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5478" y="3335338"/>
            <a:ext cx="3274482" cy="2455862"/>
          </a:xfrm>
        </p:spPr>
      </p:pic>
    </p:spTree>
    <p:extLst>
      <p:ext uri="{BB962C8B-B14F-4D97-AF65-F5344CB8AC3E}">
        <p14:creationId xmlns:p14="http://schemas.microsoft.com/office/powerpoint/2010/main" val="813846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TRACTOR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0975" y="853306"/>
            <a:ext cx="6238875" cy="4770387"/>
          </a:xfrm>
        </p:spPr>
      </p:pic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The most versatile source of power on the farm</a:t>
            </a:r>
          </a:p>
        </p:txBody>
      </p:sp>
    </p:spTree>
    <p:extLst>
      <p:ext uri="{BB962C8B-B14F-4D97-AF65-F5344CB8AC3E}">
        <p14:creationId xmlns:p14="http://schemas.microsoft.com/office/powerpoint/2010/main" val="2984512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TRACTORS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WHEEL TRACTOR</a:t>
            </a:r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612" y="3303440"/>
            <a:ext cx="3565524" cy="2713460"/>
          </a:xfrm>
        </p:spPr>
      </p:pic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>
          <a:xfrm>
            <a:off x="6170612" y="2667000"/>
            <a:ext cx="5638800" cy="576262"/>
          </a:xfrm>
        </p:spPr>
        <p:txBody>
          <a:bodyPr/>
          <a:lstStyle/>
          <a:p>
            <a:r>
              <a:rPr lang="en-US" dirty="0"/>
              <a:t>THE CRAWLER OR TRACK TRACTOR</a:t>
            </a:r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7300" y="3303440"/>
            <a:ext cx="3985424" cy="2656948"/>
          </a:xfrm>
        </p:spPr>
      </p:pic>
    </p:spTree>
    <p:extLst>
      <p:ext uri="{BB962C8B-B14F-4D97-AF65-F5344CB8AC3E}">
        <p14:creationId xmlns:p14="http://schemas.microsoft.com/office/powerpoint/2010/main" val="598459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WHEEL TRACTORS</a:t>
            </a: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0866" y="161374"/>
            <a:ext cx="3783314" cy="2996384"/>
          </a:xfrm>
        </p:spPr>
      </p:pic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There are three types:</a:t>
            </a:r>
          </a:p>
          <a:p>
            <a:r>
              <a:rPr lang="en-US" dirty="0"/>
              <a:t>Hand guided, two wheeled tractor</a:t>
            </a:r>
          </a:p>
          <a:p>
            <a:r>
              <a:rPr lang="en-US" dirty="0"/>
              <a:t>Four wheel , two wheel driven</a:t>
            </a:r>
          </a:p>
          <a:p>
            <a:r>
              <a:rPr lang="en-US" dirty="0"/>
              <a:t>Four wheel, four wheel driven</a:t>
            </a:r>
          </a:p>
          <a:p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3256" y="3276600"/>
            <a:ext cx="3850924" cy="3282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654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TRACTOR ATTACHMENTS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483924" y="2286000"/>
            <a:ext cx="10016104" cy="3886200"/>
          </a:xfrm>
        </p:spPr>
        <p:txBody>
          <a:bodyPr numCol="2">
            <a:normAutofit/>
          </a:bodyPr>
          <a:lstStyle/>
          <a:p>
            <a:r>
              <a:rPr lang="en-US" dirty="0" err="1">
                <a:hlinkClick r:id="rId2" action="ppaction://hlinksldjump"/>
              </a:rPr>
              <a:t>Mouldboard</a:t>
            </a:r>
            <a:r>
              <a:rPr lang="en-US" dirty="0">
                <a:hlinkClick r:id="rId2" action="ppaction://hlinksldjump"/>
              </a:rPr>
              <a:t> plough</a:t>
            </a:r>
          </a:p>
          <a:p>
            <a:r>
              <a:rPr lang="en-US" dirty="0">
                <a:hlinkClick r:id="rId2" action="ppaction://hlinksldjump"/>
              </a:rPr>
              <a:t>Disc plough</a:t>
            </a:r>
            <a:endParaRPr lang="en-US" dirty="0"/>
          </a:p>
          <a:p>
            <a:r>
              <a:rPr lang="en-US" dirty="0">
                <a:hlinkClick r:id="rId3" action="ppaction://hlinksldjump"/>
              </a:rPr>
              <a:t>Chisel plough</a:t>
            </a:r>
          </a:p>
          <a:p>
            <a:r>
              <a:rPr lang="en-US" dirty="0" err="1">
                <a:hlinkClick r:id="rId3" action="ppaction://hlinksldjump"/>
              </a:rPr>
              <a:t>Rotovator</a:t>
            </a:r>
            <a:endParaRPr lang="en-US" dirty="0"/>
          </a:p>
          <a:p>
            <a:r>
              <a:rPr lang="en-US" dirty="0">
                <a:hlinkClick r:id="rId4" action="ppaction://hlinksldjump"/>
              </a:rPr>
              <a:t>Harrow</a:t>
            </a:r>
          </a:p>
          <a:p>
            <a:r>
              <a:rPr lang="en-US" dirty="0" err="1">
                <a:hlinkClick r:id="rId4" action="ppaction://hlinksldjump"/>
              </a:rPr>
              <a:t>Brushcutter</a:t>
            </a:r>
            <a:endParaRPr lang="en-US" dirty="0"/>
          </a:p>
          <a:p>
            <a:endParaRPr lang="en-US" dirty="0"/>
          </a:p>
          <a:p>
            <a:r>
              <a:rPr lang="en-US" dirty="0">
                <a:hlinkClick r:id="rId5" action="ppaction://hlinksldjump"/>
              </a:rPr>
              <a:t>Trailer</a:t>
            </a:r>
          </a:p>
          <a:p>
            <a:r>
              <a:rPr lang="en-US" dirty="0" err="1">
                <a:hlinkClick r:id="rId5" action="ppaction://hlinksldjump"/>
              </a:rPr>
              <a:t>Fertiliser</a:t>
            </a:r>
            <a:r>
              <a:rPr lang="en-US" dirty="0">
                <a:hlinkClick r:id="rId5" action="ppaction://hlinksldjump"/>
              </a:rPr>
              <a:t> spreader</a:t>
            </a:r>
            <a:endParaRPr lang="en-US" dirty="0"/>
          </a:p>
          <a:p>
            <a:r>
              <a:rPr lang="en-US" dirty="0">
                <a:hlinkClick r:id="rId6" action="ppaction://hlinksldjump"/>
              </a:rPr>
              <a:t>Manure spreader</a:t>
            </a:r>
          </a:p>
          <a:p>
            <a:r>
              <a:rPr lang="en-US" dirty="0">
                <a:hlinkClick r:id="rId6" action="ppaction://hlinksldjump"/>
              </a:rPr>
              <a:t>Crop sprayer</a:t>
            </a:r>
          </a:p>
          <a:p>
            <a:r>
              <a:rPr lang="en-US" dirty="0" err="1">
                <a:hlinkClick r:id="rId6" action="ppaction://hlinksldjump"/>
              </a:rPr>
              <a:t>Subsoiler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3354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/>
          <p:cNvSpPr>
            <a:spLocks noGrp="1"/>
          </p:cNvSpPr>
          <p:nvPr>
            <p:ph type="body" idx="1"/>
          </p:nvPr>
        </p:nvSpPr>
        <p:spPr>
          <a:xfrm>
            <a:off x="1627656" y="1371600"/>
            <a:ext cx="4605988" cy="576262"/>
          </a:xfrm>
        </p:spPr>
        <p:txBody>
          <a:bodyPr/>
          <a:lstStyle/>
          <a:p>
            <a:r>
              <a:rPr lang="en-US" dirty="0"/>
              <a:t>MOULDBOARD PLOUGH</a:t>
            </a:r>
          </a:p>
        </p:txBody>
      </p:sp>
      <p:pic>
        <p:nvPicPr>
          <p:cNvPr id="7" name="Content Placeholder 6">
            <a:hlinkClick r:id="rId2"/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7656" y="2057400"/>
            <a:ext cx="4040716" cy="3030538"/>
          </a:xfrm>
        </p:spPr>
      </p:pic>
      <p:sp>
        <p:nvSpPr>
          <p:cNvPr id="16" name="Text Placeholder 15"/>
          <p:cNvSpPr>
            <a:spLocks noGrp="1"/>
          </p:cNvSpPr>
          <p:nvPr>
            <p:ph type="body" sz="quarter" idx="3"/>
          </p:nvPr>
        </p:nvSpPr>
        <p:spPr>
          <a:xfrm>
            <a:off x="6852297" y="1371600"/>
            <a:ext cx="4621333" cy="576262"/>
          </a:xfrm>
        </p:spPr>
        <p:txBody>
          <a:bodyPr/>
          <a:lstStyle/>
          <a:p>
            <a:r>
              <a:rPr lang="en-US" dirty="0"/>
              <a:t>DISC PLOUGH</a:t>
            </a:r>
          </a:p>
        </p:txBody>
      </p:sp>
      <p:pic>
        <p:nvPicPr>
          <p:cNvPr id="18" name="Content Placeholder 17">
            <a:hlinkClick r:id="rId4"/>
          </p:cNvPr>
          <p:cNvPicPr>
            <a:picLocks noGrp="1" noChangeAspect="1"/>
          </p:cNvPicPr>
          <p:nvPr>
            <p:ph sz="quarter" idx="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4012" y="2362200"/>
            <a:ext cx="4514348" cy="3030538"/>
          </a:xfrm>
        </p:spPr>
      </p:pic>
    </p:spTree>
    <p:extLst>
      <p:ext uri="{BB962C8B-B14F-4D97-AF65-F5344CB8AC3E}">
        <p14:creationId xmlns:p14="http://schemas.microsoft.com/office/powerpoint/2010/main" val="239920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machine?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A machine may be defined as any equipment or apparatus specially designed for a particular purpose and used for the transmission of </a:t>
            </a:r>
            <a:r>
              <a:rPr lang="en-US" b="1" dirty="0">
                <a:hlinkClick r:id="rId2" action="ppaction://hlinksldjump"/>
              </a:rPr>
              <a:t>force</a:t>
            </a:r>
            <a:r>
              <a:rPr lang="en-US" dirty="0"/>
              <a:t>, </a:t>
            </a:r>
            <a:r>
              <a:rPr lang="en-US" b="1" dirty="0">
                <a:hlinkClick r:id="rId3" action="ppaction://hlinksldjump"/>
              </a:rPr>
              <a:t>power</a:t>
            </a:r>
            <a:r>
              <a:rPr lang="en-US" dirty="0"/>
              <a:t> or motion to produce a desirable effect.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It is a device that gives a mechanical advantage to facilitate the doing of </a:t>
            </a:r>
            <a:r>
              <a:rPr lang="en-US" b="1" dirty="0">
                <a:hlinkClick r:id="rId4" action="ppaction://hlinksldjump"/>
              </a:rPr>
              <a:t>work</a:t>
            </a:r>
            <a:r>
              <a:rPr lang="en-US" dirty="0"/>
              <a:t>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There are </a:t>
            </a:r>
            <a:r>
              <a:rPr lang="en-US" dirty="0">
                <a:hlinkClick r:id="rId5" action="ppaction://hlinksldjump"/>
              </a:rPr>
              <a:t>six simple machines </a:t>
            </a:r>
            <a:r>
              <a:rPr lang="en-US" dirty="0"/>
              <a:t>– the lever, the pulley, the screw, the wedge, the wheel and axle and the inclined plane</a:t>
            </a:r>
          </a:p>
        </p:txBody>
      </p:sp>
    </p:spTree>
    <p:extLst>
      <p:ext uri="{BB962C8B-B14F-4D97-AF65-F5344CB8AC3E}">
        <p14:creationId xmlns:p14="http://schemas.microsoft.com/office/powerpoint/2010/main" val="275065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2" y="990600"/>
            <a:ext cx="4605988" cy="576262"/>
          </a:xfrm>
        </p:spPr>
        <p:txBody>
          <a:bodyPr/>
          <a:lstStyle/>
          <a:p>
            <a:r>
              <a:rPr lang="en-US" dirty="0"/>
              <a:t>CHISEL PLOUGH</a:t>
            </a:r>
          </a:p>
        </p:txBody>
      </p:sp>
      <p:pic>
        <p:nvPicPr>
          <p:cNvPr id="7" name="Content Placeholder 6">
            <a:hlinkClick r:id="rId2"/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1012" y="1938337"/>
            <a:ext cx="4243916" cy="3182938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932612" y="990600"/>
            <a:ext cx="4621333" cy="576262"/>
          </a:xfrm>
        </p:spPr>
        <p:txBody>
          <a:bodyPr/>
          <a:lstStyle/>
          <a:p>
            <a:r>
              <a:rPr lang="en-US" dirty="0"/>
              <a:t>ROTOVATOR</a:t>
            </a:r>
          </a:p>
        </p:txBody>
      </p:sp>
      <p:pic>
        <p:nvPicPr>
          <p:cNvPr id="8" name="Content Placeholder 7">
            <a:hlinkClick r:id="rId4"/>
          </p:cNvPr>
          <p:cNvPicPr>
            <a:picLocks noGrp="1" noChangeAspect="1"/>
          </p:cNvPicPr>
          <p:nvPr>
            <p:ph sz="quarter" idx="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0612" y="1938337"/>
            <a:ext cx="5578196" cy="2420936"/>
          </a:xfrm>
        </p:spPr>
      </p:pic>
    </p:spTree>
    <p:extLst>
      <p:ext uri="{BB962C8B-B14F-4D97-AF65-F5344CB8AC3E}">
        <p14:creationId xmlns:p14="http://schemas.microsoft.com/office/powerpoint/2010/main" val="3665622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7212" y="914400"/>
            <a:ext cx="4605988" cy="576262"/>
          </a:xfrm>
        </p:spPr>
        <p:txBody>
          <a:bodyPr/>
          <a:lstStyle/>
          <a:p>
            <a:r>
              <a:rPr lang="en-US" dirty="0"/>
              <a:t>HARROW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412" y="1490662"/>
            <a:ext cx="4776114" cy="3182938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56412" y="914400"/>
            <a:ext cx="4621333" cy="576262"/>
          </a:xfrm>
        </p:spPr>
        <p:txBody>
          <a:bodyPr/>
          <a:lstStyle/>
          <a:p>
            <a:r>
              <a:rPr lang="en-US" dirty="0"/>
              <a:t>BRUSH CUTTER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1115" y="1488890"/>
            <a:ext cx="5329328" cy="3182938"/>
          </a:xfrm>
        </p:spPr>
      </p:pic>
    </p:spTree>
    <p:extLst>
      <p:ext uri="{BB962C8B-B14F-4D97-AF65-F5344CB8AC3E}">
        <p14:creationId xmlns:p14="http://schemas.microsoft.com/office/powerpoint/2010/main" val="653868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2" y="685800"/>
            <a:ext cx="4605988" cy="576262"/>
          </a:xfrm>
        </p:spPr>
        <p:txBody>
          <a:bodyPr/>
          <a:lstStyle/>
          <a:p>
            <a:r>
              <a:rPr lang="en-US" dirty="0"/>
              <a:t>TRAILER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412" y="1752600"/>
            <a:ext cx="3884082" cy="2913062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008812" y="685800"/>
            <a:ext cx="4621333" cy="576262"/>
          </a:xfrm>
        </p:spPr>
        <p:txBody>
          <a:bodyPr/>
          <a:lstStyle/>
          <a:p>
            <a:r>
              <a:rPr lang="en-US" dirty="0"/>
              <a:t>FERTILISER SPREADER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3812" y="1752600"/>
            <a:ext cx="5178776" cy="2913062"/>
          </a:xfrm>
        </p:spPr>
      </p:pic>
    </p:spTree>
    <p:extLst>
      <p:ext uri="{BB962C8B-B14F-4D97-AF65-F5344CB8AC3E}">
        <p14:creationId xmlns:p14="http://schemas.microsoft.com/office/powerpoint/2010/main" val="3413497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47662" y="609600"/>
            <a:ext cx="4605988" cy="576262"/>
          </a:xfrm>
        </p:spPr>
        <p:txBody>
          <a:bodyPr/>
          <a:lstStyle/>
          <a:p>
            <a:r>
              <a:rPr lang="en-US" dirty="0"/>
              <a:t>MANURE SPREADER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145" y="1600200"/>
            <a:ext cx="4636910" cy="2608262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742051" y="609600"/>
            <a:ext cx="4621333" cy="576262"/>
          </a:xfrm>
        </p:spPr>
        <p:txBody>
          <a:bodyPr/>
          <a:lstStyle/>
          <a:p>
            <a:r>
              <a:rPr lang="en-US" dirty="0"/>
              <a:t>CROP SPRAYER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6372" y="1600200"/>
            <a:ext cx="3848740" cy="2608262"/>
          </a:xfrm>
        </p:spPr>
      </p:pic>
      <p:sp>
        <p:nvSpPr>
          <p:cNvPr id="9" name="TextBox 8"/>
          <p:cNvSpPr txBox="1"/>
          <p:nvPr/>
        </p:nvSpPr>
        <p:spPr>
          <a:xfrm>
            <a:off x="5408612" y="4476611"/>
            <a:ext cx="32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SUBSOILER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8612" y="4940966"/>
            <a:ext cx="2133600" cy="1648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462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look at some Modern Agricultural Equipment</a:t>
            </a:r>
            <a:endParaRPr lang="en-US" dirty="0"/>
          </a:p>
        </p:txBody>
      </p:sp>
      <p:pic>
        <p:nvPicPr>
          <p:cNvPr id="9" name="-BBnMLnqPbA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367985" y="2286000"/>
            <a:ext cx="8247984" cy="4639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316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d5PTKHRw2FQ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738886" y="304800"/>
            <a:ext cx="10430934" cy="586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521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ADVANTAGES AND DISADVANTAGES OF MECHANIZATION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ADVANTAGE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Difficult jobs are done with ease</a:t>
            </a:r>
          </a:p>
          <a:p>
            <a:r>
              <a:rPr lang="en-US" dirty="0"/>
              <a:t>Makes some jobs possible that are otherwise difficult to undertake</a:t>
            </a:r>
          </a:p>
          <a:p>
            <a:r>
              <a:rPr lang="en-US" dirty="0"/>
              <a:t>Reduces economic pressure to resort to bad agricultural practices</a:t>
            </a:r>
          </a:p>
          <a:p>
            <a:r>
              <a:rPr lang="en-US" dirty="0"/>
              <a:t>Makes cultivation of large areas possible</a:t>
            </a:r>
          </a:p>
          <a:p>
            <a:r>
              <a:rPr lang="en-US" dirty="0"/>
              <a:t>It is cost effective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DISADVANTAGE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Uneconomical for peasant farmers who own small parcels of land</a:t>
            </a:r>
          </a:p>
          <a:p>
            <a:r>
              <a:rPr lang="en-US" dirty="0"/>
              <a:t>Little advantage to subsistence farmers</a:t>
            </a:r>
          </a:p>
          <a:p>
            <a:r>
              <a:rPr lang="en-US" dirty="0"/>
              <a:t>Most small farmers cannot afford to purchase machinery</a:t>
            </a:r>
          </a:p>
          <a:p>
            <a:r>
              <a:rPr lang="en-US" dirty="0"/>
              <a:t>May lead to unemployment</a:t>
            </a:r>
          </a:p>
        </p:txBody>
      </p:sp>
    </p:spTree>
    <p:extLst>
      <p:ext uri="{BB962C8B-B14F-4D97-AF65-F5344CB8AC3E}">
        <p14:creationId xmlns:p14="http://schemas.microsoft.com/office/powerpoint/2010/main" val="1460085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CARE &amp; MAINTENANCE of FARM TOOLS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Wash tools after use e.g. fork, hoe, rake, cutlass. Other tools may be wiped clean</a:t>
            </a:r>
          </a:p>
          <a:p>
            <a:r>
              <a:rPr lang="en-US" dirty="0"/>
              <a:t>Dry tools after washing</a:t>
            </a:r>
          </a:p>
          <a:p>
            <a:r>
              <a:rPr lang="en-US" dirty="0"/>
              <a:t>Sharp blades need to be sharpened and kept sharp using a file or grindstone</a:t>
            </a:r>
          </a:p>
          <a:p>
            <a:r>
              <a:rPr lang="en-US" dirty="0"/>
              <a:t>Repair any broken handles or parts</a:t>
            </a:r>
          </a:p>
          <a:p>
            <a:r>
              <a:rPr lang="en-US" dirty="0"/>
              <a:t>Paint handles of tools to prolong their life</a:t>
            </a:r>
          </a:p>
          <a:p>
            <a:r>
              <a:rPr lang="en-US" dirty="0"/>
              <a:t>Oil or g </a:t>
            </a:r>
            <a:r>
              <a:rPr lang="en-US" dirty="0" err="1"/>
              <a:t>rease</a:t>
            </a:r>
            <a:r>
              <a:rPr lang="en-US" dirty="0"/>
              <a:t> metal blades or prongs of forks to prevent rusting. Lubricate moving parts</a:t>
            </a:r>
          </a:p>
          <a:p>
            <a:r>
              <a:rPr lang="en-US" dirty="0"/>
              <a:t>Store tools neatly in a special area using a tool rack or cupboards. </a:t>
            </a:r>
          </a:p>
        </p:txBody>
      </p:sp>
    </p:spTree>
    <p:extLst>
      <p:ext uri="{BB962C8B-B14F-4D97-AF65-F5344CB8AC3E}">
        <p14:creationId xmlns:p14="http://schemas.microsoft.com/office/powerpoint/2010/main" val="2042738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4812" y="228600"/>
            <a:ext cx="10016104" cy="685799"/>
          </a:xfrm>
        </p:spPr>
        <p:txBody>
          <a:bodyPr>
            <a:normAutofit fontScale="90000"/>
          </a:bodyPr>
          <a:lstStyle/>
          <a:p>
            <a:r>
              <a:rPr lang="en-US" dirty="0"/>
              <a:t>PAST PAPER QUESTIONS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86197" y="914399"/>
            <a:ext cx="8315325" cy="17907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b="15304"/>
          <a:stretch/>
        </p:blipFill>
        <p:spPr>
          <a:xfrm>
            <a:off x="2132012" y="2819400"/>
            <a:ext cx="8629650" cy="3848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864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6812" y="381000"/>
            <a:ext cx="2843130" cy="190862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7812" y="381000"/>
            <a:ext cx="1676400" cy="2235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6212" y="2651642"/>
            <a:ext cx="8810625" cy="22955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79157" y="4947167"/>
            <a:ext cx="8086725" cy="154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950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FORCE?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TT" dirty="0"/>
              <a:t>1) Force is a push or pull</a:t>
            </a:r>
          </a:p>
          <a:p>
            <a:r>
              <a:rPr lang="en-TT" dirty="0"/>
              <a:t>2) Force is the capacity to do work or cause physical change</a:t>
            </a:r>
          </a:p>
          <a:p>
            <a:r>
              <a:rPr lang="en-TT" dirty="0"/>
              <a:t>3 )  A force is that which changes or tends to change the state of rest or motion of a body.</a:t>
            </a:r>
          </a:p>
          <a:p>
            <a:r>
              <a:rPr lang="en-TT" dirty="0"/>
              <a:t>Forced is measured in </a:t>
            </a:r>
            <a:r>
              <a:rPr lang="en-TT" b="1" dirty="0" err="1"/>
              <a:t>Newtons</a:t>
            </a:r>
            <a:endParaRPr lang="en-TT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0972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8212" y="381000"/>
            <a:ext cx="8505825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491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WORK?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TT" dirty="0"/>
              <a:t>Work can be defined as transfer of energy. </a:t>
            </a:r>
          </a:p>
          <a:p>
            <a:r>
              <a:rPr lang="en-TT" dirty="0"/>
              <a:t>Work is done on an object when you transfer energy to that object. If one object transfers (gives) energy to a second object, then the first object does work on the second object.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8645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ENERGY &amp; POWER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IS ENERGY?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TT" dirty="0"/>
              <a:t>Energy can be defined as the capacity for doing work</a:t>
            </a:r>
          </a:p>
          <a:p>
            <a:r>
              <a:rPr lang="en-TT" dirty="0"/>
              <a:t>Energy is measured in </a:t>
            </a:r>
            <a:r>
              <a:rPr lang="en-TT" b="1" dirty="0"/>
              <a:t>Joules</a:t>
            </a:r>
            <a:endParaRPr lang="en-TT" dirty="0"/>
          </a:p>
          <a:p>
            <a:r>
              <a:rPr lang="en-TT" dirty="0"/>
              <a:t>Two types of energy are:</a:t>
            </a:r>
          </a:p>
          <a:p>
            <a:pPr lvl="1"/>
            <a:r>
              <a:rPr lang="en-TT" dirty="0"/>
              <a:t>Potential energy – stored energy</a:t>
            </a:r>
          </a:p>
          <a:p>
            <a:pPr lvl="1"/>
            <a:r>
              <a:rPr lang="en-TT" dirty="0"/>
              <a:t>Kinetic energy – energy in movement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WHAT IS POWER?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TT" dirty="0"/>
              <a:t>Power is the rate of doing work. It is the amount of energy consumed per unit time</a:t>
            </a:r>
          </a:p>
          <a:p>
            <a:r>
              <a:rPr lang="en-TT" dirty="0"/>
              <a:t>It is measured in </a:t>
            </a:r>
            <a:r>
              <a:rPr lang="en-TT" b="1" dirty="0"/>
              <a:t>WATTS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7018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173288" y="2667000"/>
            <a:ext cx="10015537" cy="3124200"/>
          </a:xfrm>
        </p:spPr>
        <p:txBody>
          <a:bodyPr/>
          <a:lstStyle/>
          <a:p>
            <a:pPr marL="0" indent="0">
              <a:buNone/>
            </a:pPr>
            <a:r>
              <a:rPr lang="en-TT" dirty="0"/>
              <a:t>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7656" y="533400"/>
            <a:ext cx="8686800" cy="57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036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COMON FARM MACHINES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The combine harvester</a:t>
            </a:r>
          </a:p>
          <a:p>
            <a:r>
              <a:rPr lang="en-US" dirty="0"/>
              <a:t>The milking machine</a:t>
            </a:r>
          </a:p>
          <a:p>
            <a:r>
              <a:rPr lang="en-US" dirty="0"/>
              <a:t>The knapsack sprayer</a:t>
            </a:r>
          </a:p>
          <a:p>
            <a:r>
              <a:rPr lang="en-US" dirty="0"/>
              <a:t>Planting machinery such as:</a:t>
            </a:r>
          </a:p>
          <a:p>
            <a:pPr lvl="1"/>
            <a:r>
              <a:rPr lang="en-US" dirty="0"/>
              <a:t>The broadcaster</a:t>
            </a:r>
          </a:p>
          <a:p>
            <a:pPr lvl="1"/>
            <a:r>
              <a:rPr lang="en-US" dirty="0"/>
              <a:t>The seed drill</a:t>
            </a:r>
          </a:p>
          <a:p>
            <a:pPr lvl="1"/>
            <a:r>
              <a:rPr lang="en-US" dirty="0"/>
              <a:t>The seed planter</a:t>
            </a:r>
          </a:p>
        </p:txBody>
      </p:sp>
    </p:spTree>
    <p:extLst>
      <p:ext uri="{BB962C8B-B14F-4D97-AF65-F5344CB8AC3E}">
        <p14:creationId xmlns:p14="http://schemas.microsoft.com/office/powerpoint/2010/main" val="3712594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COMBINE HARVESTER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SUGAR CANE HARVESTER</a:t>
            </a:r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7662" y="3335338"/>
            <a:ext cx="4365976" cy="2455862"/>
          </a:xfrm>
        </p:spPr>
      </p:pic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RICE HARVESTER</a:t>
            </a:r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5917" y="3335338"/>
            <a:ext cx="4373604" cy="2455862"/>
          </a:xfrm>
        </p:spPr>
      </p:pic>
    </p:spTree>
    <p:extLst>
      <p:ext uri="{BB962C8B-B14F-4D97-AF65-F5344CB8AC3E}">
        <p14:creationId xmlns:p14="http://schemas.microsoft.com/office/powerpoint/2010/main" val="2124923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THE MILKING MACHINE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BUCKET MILKER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7663" y="3335338"/>
            <a:ext cx="4365976" cy="2455862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THE MIKING PARLOUR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9731" y="3335338"/>
            <a:ext cx="4365976" cy="2455862"/>
          </a:xfrm>
        </p:spPr>
      </p:pic>
    </p:spTree>
    <p:extLst>
      <p:ext uri="{BB962C8B-B14F-4D97-AF65-F5344CB8AC3E}">
        <p14:creationId xmlns:p14="http://schemas.microsoft.com/office/powerpoint/2010/main" val="279984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2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DE82CB02-9625-4F39-9A5B-61405831A85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TM03457496[[fn=Parallax]]</Template>
  <TotalTime>0</TotalTime>
  <Words>667</Words>
  <Application>Microsoft Office PowerPoint</Application>
  <PresentationFormat>Custom</PresentationFormat>
  <Paragraphs>119</Paragraphs>
  <Slides>30</Slides>
  <Notes>1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Arial</vt:lpstr>
      <vt:lpstr>Century Gothic</vt:lpstr>
      <vt:lpstr>Corbel</vt:lpstr>
      <vt:lpstr>Wingdings</vt:lpstr>
      <vt:lpstr>Parallax</vt:lpstr>
      <vt:lpstr>FARM MECHANISATION</vt:lpstr>
      <vt:lpstr>What is a machine?</vt:lpstr>
      <vt:lpstr>WHAT IS A FORCE?</vt:lpstr>
      <vt:lpstr>WHAT IS WORK?</vt:lpstr>
      <vt:lpstr>ENERGY &amp; POWER</vt:lpstr>
      <vt:lpstr>PowerPoint Presentation</vt:lpstr>
      <vt:lpstr>SOME COMON FARM MACHINES</vt:lpstr>
      <vt:lpstr>THE COMBINE HARVESTER</vt:lpstr>
      <vt:lpstr>THE MILKING MACHINE</vt:lpstr>
      <vt:lpstr>CARE of THE MILKING MACHINE</vt:lpstr>
      <vt:lpstr>THE KNAPSACK SPRAYER</vt:lpstr>
      <vt:lpstr>CARE &amp; MAINTENANCE of THE SPRAYER</vt:lpstr>
      <vt:lpstr>PLANTERS</vt:lpstr>
      <vt:lpstr>PLANTERS</vt:lpstr>
      <vt:lpstr>THE TRACTOR</vt:lpstr>
      <vt:lpstr>TYPES of TRACTORS</vt:lpstr>
      <vt:lpstr>TYPES OF WHEEL TRACTORS</vt:lpstr>
      <vt:lpstr>TRACTOR ATTACHMENTS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Let’s look at some Modern Agricultural Equipment</vt:lpstr>
      <vt:lpstr>PowerPoint Presentation</vt:lpstr>
      <vt:lpstr>ADVANTAGES AND DISADVANTAGES OF MECHANIZATION</vt:lpstr>
      <vt:lpstr>CARE &amp; MAINTENANCE of FARM TOOLS</vt:lpstr>
      <vt:lpstr>PAST PAPER QUESTIONS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2016-04-26T08:20:46Z</dcterms:created>
  <dcterms:modified xsi:type="dcterms:W3CDTF">2020-05-06T11:24:43Z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TC034605129991</vt:lpwstr>
  </property>
</Properties>
</file>