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1" d="100"/>
          <a:sy n="51" d="100"/>
        </p:scale>
        <p:origin x="701"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55BB63-80E8-4E01-81D6-26CE1275256D}" type="datetimeFigureOut">
              <a:rPr lang="en-US" smtClean="0"/>
              <a:t>6/1/2020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2B2BC5-D91E-481C-B74B-E43B051DAF1A}" type="slidenum">
              <a:rPr lang="en-US" smtClean="0"/>
              <a:t>‹#›</a:t>
            </a:fld>
            <a:endParaRPr lang="en-US"/>
          </a:p>
        </p:txBody>
      </p:sp>
    </p:spTree>
    <p:extLst>
      <p:ext uri="{BB962C8B-B14F-4D97-AF65-F5344CB8AC3E}">
        <p14:creationId xmlns:p14="http://schemas.microsoft.com/office/powerpoint/2010/main" val="3348195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4969C93-D37D-482C-BD93-7D0DA91C1241}" type="datetime1">
              <a:rPr lang="en-US" smtClean="0"/>
              <a:t>6/1/2020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464855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22C13AB-DBCB-44CA-AC7B-E127A8DE5ECB}" type="datetime1">
              <a:rPr lang="en-US" smtClean="0"/>
              <a:t>6/1/2020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659994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F39E3C8-CD8E-490B-8582-FDFC0B99E934}" type="datetime1">
              <a:rPr lang="en-US" smtClean="0"/>
              <a:t>6/1/2020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5046058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C14F39C-EEE5-47AA-AB77-3D73B78ADD4D}" type="datetime1">
              <a:rPr lang="en-US" smtClean="0"/>
              <a:t>6/1/2020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4749596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57BB91C-7878-49BA-AA77-369FB2D07FBE}" type="datetime1">
              <a:rPr lang="en-US" smtClean="0"/>
              <a:t>6/1/2020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3088636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621C3CD4-1434-4FE6-97AB-3C50219F3BA3}" type="datetime1">
              <a:rPr lang="en-US" smtClean="0"/>
              <a:t>6/1/2020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882234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8421B054-9443-40A6-8E43-223B9CF9802C}" type="datetime1">
              <a:rPr lang="en-US" smtClean="0"/>
              <a:t>6/1/2020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686526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57F173-522E-40FE-8B05-8D43B6F8665C}" type="datetime1">
              <a:rPr lang="en-US" smtClean="0"/>
              <a:t>6/1/2020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20214463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03F3D1-0A50-41D8-8B3F-A11B3274B43E}" type="datetime1">
              <a:rPr lang="en-US" smtClean="0"/>
              <a:t>6/1/2020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813271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6E09899-CE5D-419D-89A2-2CE2DBAFAB7C}" type="datetime1">
              <a:rPr lang="en-US" smtClean="0"/>
              <a:t>6/1/2020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391554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2FFE6E3-D429-4FA1-B49A-462AC8E552E7}" type="datetime1">
              <a:rPr lang="en-US" smtClean="0"/>
              <a:t>6/1/2020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122195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6B17795-166C-446C-A52D-32C451B16686}" type="datetime1">
              <a:rPr lang="en-US" smtClean="0"/>
              <a:t>6/1/2020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687791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B616F90-8B34-441E-B1F2-AEAC1014DF55}" type="datetime1">
              <a:rPr lang="en-US" smtClean="0"/>
              <a:t>6/1/2020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2720003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6B6D1AF-F091-4191-889D-10BC6F97FD12}" type="datetime1">
              <a:rPr lang="en-US" smtClean="0"/>
              <a:t>6/1/2020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515804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1111D3-F174-47E4-9371-B4504E33C15A}" type="datetime1">
              <a:rPr lang="en-US" smtClean="0"/>
              <a:t>6/1/2020</a:t>
            </a:fld>
            <a:endParaRPr lang="en-US"/>
          </a:p>
        </p:txBody>
      </p:sp>
      <p:sp>
        <p:nvSpPr>
          <p:cNvPr id="3" name="Footer Placeholder 2"/>
          <p:cNvSpPr>
            <a:spLocks noGrp="1"/>
          </p:cNvSpPr>
          <p:nvPr>
            <p:ph type="ftr" sz="quarter" idx="11"/>
          </p:nvPr>
        </p:nvSpPr>
        <p:spPr/>
        <p:txBody>
          <a:bodyPr/>
          <a:lstStyle/>
          <a:p>
            <a:r>
              <a:rPr lang="en-US" smtClean="0"/>
              <a:t>CPDD MOE 2020</a:t>
            </a:r>
            <a:endParaRPr lang="en-US"/>
          </a:p>
        </p:txBody>
      </p:sp>
      <p:sp>
        <p:nvSpPr>
          <p:cNvPr id="4" name="Slide Number Placeholder 3"/>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55548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B15FB66-9457-48F0-80B9-411D9F98A325}" type="datetime1">
              <a:rPr lang="en-US" smtClean="0"/>
              <a:t>6/1/2020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794858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A9E80E0-C063-4314-9DC5-7C07D19C2E1C}" type="datetime1">
              <a:rPr lang="en-US" smtClean="0"/>
              <a:t>6/1/2020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4214448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88504021-D1DF-48BC-9BC7-C0D3B6CB4718}" type="datetime1">
              <a:rPr lang="en-US" smtClean="0"/>
              <a:t>6/1/2020</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smtClean="0"/>
              <a:t>CPDD MOE 2020</a:t>
            </a:r>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D817C40A-5E75-4BCF-B907-101AF537BBEA}" type="slidenum">
              <a:rPr lang="en-US" smtClean="0"/>
              <a:t>‹#›</a:t>
            </a:fld>
            <a:endParaRPr lang="en-US"/>
          </a:p>
        </p:txBody>
      </p:sp>
    </p:spTree>
    <p:extLst>
      <p:ext uri="{BB962C8B-B14F-4D97-AF65-F5344CB8AC3E}">
        <p14:creationId xmlns:p14="http://schemas.microsoft.com/office/powerpoint/2010/main" val="819107978"/>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sldNum="0" hdr="0" dt="0"/>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wto.org/english/thewto_e/whatis_e/whatis_e.ht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worldbank.org/en/about/what-we-do" TargetMode="External"/><Relationship Id="rId2" Type="http://schemas.openxmlformats.org/officeDocument/2006/relationships/hyperlink" Target="https://www.imf.org/external/work.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bing.com/videos/search?q=advantages+and+disadvantages+of+globalisation+for+kids&amp;&amp;view=detail&amp;mid=3DB0F94A92851616CC8E3DB0F94A92851616CC8E&amp;&amp;FORM=VRDGAR&amp;ru=%2Fvideos%2Fsearch%3Fq%3Dadvantages%2520and%2520disadvantages%2520of%2520globalisation%2520for%2520kids%26qs%3Dn%26form%3DQBVR%26sp%3D-1%26pq%3Dadvantages%2520and%2520disadvantages%2520of%2520globalisation%2520for%2520kids%26sc%3D0-54%26sk%3D%26cvid%3DB6345E7D73EB4F8991FC0BC2A49AABDE" TargetMode="External"/><Relationship Id="rId2" Type="http://schemas.openxmlformats.org/officeDocument/2006/relationships/hyperlink" Target="https://www.bing.com/videos/search?q=globalisation+for+kids&amp;&amp;view=detail&amp;mid=23D886961BA0866F957A23D886961BA0866F957A&amp;&amp;FORM=VRDGAR&amp;ru=%2Fvideos%2Fsearch%3Fq%3Dglobalisation%2520for%2520kids%26qs%3Dn%26form%3DQBVR%26sp%3D-1%26pq%3Dglobalisation%2520for%2520kid%26sc%3D2-21%26sk%3D%26cvid%3D61A3F3E1F4054216997FF75AD2CD8C97"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725" y="674617"/>
            <a:ext cx="11189845" cy="5632311"/>
          </a:xfrm>
          <a:prstGeom prst="rect">
            <a:avLst/>
          </a:prstGeom>
        </p:spPr>
        <p:txBody>
          <a:bodyPr wrap="square">
            <a:spAutoFit/>
          </a:bodyPr>
          <a:lstStyle/>
          <a:p>
            <a:r>
              <a:rPr lang="en-TT" sz="2400" dirty="0">
                <a:ea typeface="Times New Roman" panose="02020603050405020304" pitchFamily="18" charset="0"/>
                <a:cs typeface="Times New Roman" panose="02020603050405020304" pitchFamily="18" charset="0"/>
              </a:rPr>
              <a:t>Subject Area:		</a:t>
            </a:r>
            <a:r>
              <a:rPr lang="en-TT" sz="2400" dirty="0" smtClean="0">
                <a:ea typeface="Times New Roman" panose="02020603050405020304" pitchFamily="18" charset="0"/>
                <a:cs typeface="Times New Roman" panose="02020603050405020304" pitchFamily="18" charset="0"/>
              </a:rPr>
              <a:t>Economics</a:t>
            </a:r>
            <a:r>
              <a:rPr lang="en-US" sz="2400" dirty="0">
                <a:ea typeface="Calibri" panose="020F0502020204030204" pitchFamily="34" charset="0"/>
                <a:cs typeface="Times New Roman" panose="02020603050405020304" pitchFamily="18" charset="0"/>
              </a:rPr>
              <a:t/>
            </a:r>
            <a:br>
              <a:rPr lang="en-US" sz="2400" dirty="0">
                <a:ea typeface="Calibri" panose="020F0502020204030204" pitchFamily="34" charset="0"/>
                <a:cs typeface="Times New Roman" panose="02020603050405020304" pitchFamily="18" charset="0"/>
              </a:rPr>
            </a:br>
            <a:r>
              <a:rPr lang="en-TT" sz="2400" dirty="0">
                <a:ea typeface="Times New Roman" panose="02020603050405020304" pitchFamily="18" charset="0"/>
                <a:cs typeface="Times New Roman" panose="02020603050405020304" pitchFamily="18" charset="0"/>
              </a:rPr>
              <a:t>Level: 				</a:t>
            </a:r>
            <a:r>
              <a:rPr lang="en-TT" sz="2400" dirty="0" smtClean="0">
                <a:ea typeface="Times New Roman" panose="02020603050405020304" pitchFamily="18" charset="0"/>
                <a:cs typeface="Times New Roman" panose="02020603050405020304" pitchFamily="18" charset="0"/>
              </a:rPr>
              <a:t>	CAPE </a:t>
            </a:r>
            <a:r>
              <a:rPr lang="en-US" sz="2400" dirty="0">
                <a:ea typeface="Calibri" panose="020F0502020204030204" pitchFamily="34" charset="0"/>
                <a:cs typeface="Times New Roman" panose="02020603050405020304" pitchFamily="18" charset="0"/>
              </a:rPr>
              <a:t/>
            </a:r>
            <a:br>
              <a:rPr lang="en-US" sz="2400" dirty="0">
                <a:ea typeface="Calibri" panose="020F0502020204030204" pitchFamily="34" charset="0"/>
                <a:cs typeface="Times New Roman" panose="02020603050405020304" pitchFamily="18" charset="0"/>
              </a:rPr>
            </a:br>
            <a:r>
              <a:rPr lang="en-TT" sz="2400" dirty="0">
                <a:ea typeface="Times New Roman" panose="02020603050405020304" pitchFamily="18" charset="0"/>
                <a:cs typeface="Times New Roman" panose="02020603050405020304" pitchFamily="18" charset="0"/>
              </a:rPr>
              <a:t>Curriculum Topic:	</a:t>
            </a:r>
            <a:r>
              <a:rPr lang="en-TT" sz="2400" dirty="0" smtClean="0">
                <a:ea typeface="Times New Roman" panose="02020603050405020304" pitchFamily="18" charset="0"/>
                <a:cs typeface="Times New Roman" panose="02020603050405020304" pitchFamily="18" charset="0"/>
              </a:rPr>
              <a:t>International Economic Relations</a:t>
            </a:r>
            <a:r>
              <a:rPr lang="en-US" sz="2400" dirty="0">
                <a:ea typeface="Calibri" panose="020F0502020204030204" pitchFamily="34" charset="0"/>
                <a:cs typeface="Times New Roman" panose="02020603050405020304" pitchFamily="18" charset="0"/>
              </a:rPr>
              <a:t/>
            </a:r>
            <a:br>
              <a:rPr lang="en-US" sz="2400" dirty="0">
                <a:ea typeface="Calibri" panose="020F0502020204030204" pitchFamily="34" charset="0"/>
                <a:cs typeface="Times New Roman" panose="02020603050405020304" pitchFamily="18" charset="0"/>
              </a:rPr>
            </a:br>
            <a:r>
              <a:rPr lang="en-TT" sz="2400" dirty="0">
                <a:ea typeface="Times New Roman" panose="02020603050405020304" pitchFamily="18" charset="0"/>
                <a:cs typeface="Times New Roman" panose="02020603050405020304" pitchFamily="18" charset="0"/>
              </a:rPr>
              <a:t>						</a:t>
            </a:r>
            <a:r>
              <a:rPr lang="en-TT" sz="2400" dirty="0">
                <a:ea typeface="Calibri" panose="020F0502020204030204" pitchFamily="34" charset="0"/>
                <a:cs typeface="Times New Roman" panose="02020603050405020304" pitchFamily="18" charset="0"/>
              </a:rPr>
              <a:t>Unit </a:t>
            </a:r>
            <a:r>
              <a:rPr lang="en-TT" sz="2400" dirty="0" smtClean="0">
                <a:ea typeface="Calibri" panose="020F0502020204030204" pitchFamily="34" charset="0"/>
                <a:cs typeface="Times New Roman" panose="02020603050405020304" pitchFamily="18" charset="0"/>
              </a:rPr>
              <a:t>2 </a:t>
            </a:r>
            <a:r>
              <a:rPr lang="en-TT" sz="2400" dirty="0">
                <a:ea typeface="Calibri" panose="020F0502020204030204" pitchFamily="34" charset="0"/>
                <a:cs typeface="Times New Roman" panose="02020603050405020304" pitchFamily="18" charset="0"/>
              </a:rPr>
              <a:t>	Module 3	</a:t>
            </a:r>
            <a:r>
              <a:rPr lang="en-TT" sz="2400" dirty="0" smtClean="0">
                <a:ea typeface="Calibri" panose="020F0502020204030204" pitchFamily="34" charset="0"/>
                <a:cs typeface="Times New Roman" panose="02020603050405020304" pitchFamily="18" charset="0"/>
              </a:rPr>
              <a:t>Objectives 1-8</a:t>
            </a:r>
            <a:r>
              <a:rPr lang="en-TT" sz="2400" dirty="0">
                <a:ea typeface="Calibri" panose="020F0502020204030204" pitchFamily="34" charset="0"/>
                <a:cs typeface="Times New Roman" panose="02020603050405020304" pitchFamily="18" charset="0"/>
              </a:rPr>
              <a:t/>
            </a:r>
            <a:br>
              <a:rPr lang="en-TT" sz="2400" dirty="0">
                <a:ea typeface="Calibri" panose="020F0502020204030204" pitchFamily="34" charset="0"/>
                <a:cs typeface="Times New Roman" panose="02020603050405020304" pitchFamily="18" charset="0"/>
              </a:rPr>
            </a:br>
            <a:endParaRPr lang="en-TT" sz="2400" dirty="0" smtClean="0">
              <a:ea typeface="Calibri" panose="020F0502020204030204" pitchFamily="34" charset="0"/>
              <a:cs typeface="Times New Roman" panose="02020603050405020304" pitchFamily="18" charset="0"/>
            </a:endParaRPr>
          </a:p>
          <a:p>
            <a:r>
              <a:rPr lang="en-TT" sz="2400" dirty="0" smtClean="0">
                <a:ea typeface="Calibri" panose="020F0502020204030204" pitchFamily="34" charset="0"/>
                <a:cs typeface="Times New Roman" panose="02020603050405020304" pitchFamily="18" charset="0"/>
              </a:rPr>
              <a:t>Key </a:t>
            </a:r>
            <a:r>
              <a:rPr lang="en-TT" sz="2400" dirty="0">
                <a:ea typeface="Calibri" panose="020F0502020204030204" pitchFamily="34" charset="0"/>
                <a:cs typeface="Times New Roman" panose="02020603050405020304" pitchFamily="18" charset="0"/>
              </a:rPr>
              <a:t>Teaching Points:</a:t>
            </a:r>
            <a:br>
              <a:rPr lang="en-TT" sz="2400" dirty="0">
                <a:ea typeface="Calibri" panose="020F0502020204030204" pitchFamily="34" charset="0"/>
                <a:cs typeface="Times New Roman" panose="02020603050405020304" pitchFamily="18" charset="0"/>
              </a:rPr>
            </a:br>
            <a:r>
              <a:rPr lang="en-TT" sz="2400" dirty="0">
                <a:ea typeface="Calibri" panose="020F0502020204030204" pitchFamily="34" charset="0"/>
                <a:cs typeface="Times New Roman" panose="02020603050405020304" pitchFamily="18" charset="0"/>
              </a:rPr>
              <a:t>	</a:t>
            </a:r>
            <a:r>
              <a:rPr lang="en-TT" sz="2400" dirty="0" smtClean="0">
                <a:ea typeface="Calibri" panose="020F0502020204030204" pitchFamily="34" charset="0"/>
                <a:cs typeface="Times New Roman" panose="02020603050405020304" pitchFamily="18" charset="0"/>
              </a:rPr>
              <a:t>(1)</a:t>
            </a:r>
            <a:r>
              <a:rPr lang="en-TT" sz="2400" dirty="0">
                <a:ea typeface="Calibri" panose="020F0502020204030204" pitchFamily="34" charset="0"/>
                <a:cs typeface="Times New Roman" panose="02020603050405020304" pitchFamily="18" charset="0"/>
              </a:rPr>
              <a:t>	</a:t>
            </a:r>
            <a:r>
              <a:rPr lang="en-TT" sz="2400" dirty="0" smtClean="0">
                <a:ea typeface="Calibri" panose="020F0502020204030204" pitchFamily="34" charset="0"/>
                <a:cs typeface="Times New Roman" panose="02020603050405020304" pitchFamily="18" charset="0"/>
              </a:rPr>
              <a:t>Explain the role and functions of the WTO</a:t>
            </a:r>
          </a:p>
          <a:p>
            <a:r>
              <a:rPr lang="en-TT" sz="2400" dirty="0">
                <a:cs typeface="Times New Roman" panose="02020603050405020304" pitchFamily="18" charset="0"/>
              </a:rPr>
              <a:t>	</a:t>
            </a:r>
            <a:r>
              <a:rPr lang="en-TT" sz="2400" dirty="0" smtClean="0">
                <a:cs typeface="Times New Roman" panose="02020603050405020304" pitchFamily="18" charset="0"/>
              </a:rPr>
              <a:t>(2) Explain the role of international financial institutions</a:t>
            </a:r>
          </a:p>
          <a:p>
            <a:r>
              <a:rPr lang="en-TT" sz="2400" dirty="0">
                <a:cs typeface="Times New Roman" panose="02020603050405020304" pitchFamily="18" charset="0"/>
              </a:rPr>
              <a:t>	</a:t>
            </a:r>
            <a:r>
              <a:rPr lang="en-TT" sz="2400" dirty="0" smtClean="0">
                <a:cs typeface="Times New Roman" panose="02020603050405020304" pitchFamily="18" charset="0"/>
              </a:rPr>
              <a:t>(3) Explain the term multinational (transnational) corporation</a:t>
            </a:r>
          </a:p>
          <a:p>
            <a:r>
              <a:rPr lang="en-TT" sz="2400" dirty="0">
                <a:cs typeface="Times New Roman" panose="02020603050405020304" pitchFamily="18" charset="0"/>
              </a:rPr>
              <a:t>	</a:t>
            </a:r>
            <a:r>
              <a:rPr lang="en-TT" sz="2400" dirty="0" smtClean="0">
                <a:cs typeface="Times New Roman" panose="02020603050405020304" pitchFamily="18" charset="0"/>
              </a:rPr>
              <a:t>(4) Explain the nature of foreign direct investment</a:t>
            </a:r>
          </a:p>
          <a:p>
            <a:r>
              <a:rPr lang="en-TT" sz="2400" dirty="0">
                <a:cs typeface="Times New Roman" panose="02020603050405020304" pitchFamily="18" charset="0"/>
              </a:rPr>
              <a:t>	</a:t>
            </a:r>
            <a:r>
              <a:rPr lang="en-TT" sz="2400" dirty="0" smtClean="0">
                <a:cs typeface="Times New Roman" panose="02020603050405020304" pitchFamily="18" charset="0"/>
              </a:rPr>
              <a:t>(5)	Outline the potential benefits and disadvantages of foreign direct 				investment</a:t>
            </a:r>
          </a:p>
          <a:p>
            <a:r>
              <a:rPr lang="en-TT" sz="2400" dirty="0">
                <a:cs typeface="Times New Roman" panose="02020603050405020304" pitchFamily="18" charset="0"/>
              </a:rPr>
              <a:t>	</a:t>
            </a:r>
            <a:r>
              <a:rPr lang="en-TT" sz="2400" dirty="0" smtClean="0">
                <a:cs typeface="Times New Roman" panose="02020603050405020304" pitchFamily="18" charset="0"/>
              </a:rPr>
              <a:t>(6) Explain the term globalisation</a:t>
            </a:r>
          </a:p>
          <a:p>
            <a:r>
              <a:rPr lang="en-US" sz="2400" dirty="0" smtClean="0"/>
              <a:t>	(7) Describe the factors responsible for </a:t>
            </a:r>
            <a:r>
              <a:rPr lang="en-US" sz="2400" dirty="0" err="1" smtClean="0"/>
              <a:t>globalisation</a:t>
            </a:r>
            <a:endParaRPr lang="en-US" sz="2400" dirty="0" smtClean="0"/>
          </a:p>
          <a:p>
            <a:r>
              <a:rPr lang="en-US" sz="2400" dirty="0"/>
              <a:t>	</a:t>
            </a:r>
            <a:r>
              <a:rPr lang="en-US" sz="2400" dirty="0" smtClean="0"/>
              <a:t>(8) Evaluate the effects of </a:t>
            </a:r>
            <a:r>
              <a:rPr lang="en-US" sz="2400" dirty="0" err="1" smtClean="0"/>
              <a:t>globalisation</a:t>
            </a:r>
            <a:r>
              <a:rPr lang="en-US" sz="2400" dirty="0" smtClean="0"/>
              <a:t> on developing economies</a:t>
            </a:r>
            <a:endParaRPr lang="en-US" sz="2400" dirty="0"/>
          </a:p>
        </p:txBody>
      </p:sp>
      <p:sp>
        <p:nvSpPr>
          <p:cNvPr id="2" name="Footer Placeholder 1"/>
          <p:cNvSpPr>
            <a:spLocks noGrp="1"/>
          </p:cNvSpPr>
          <p:nvPr>
            <p:ph type="ftr" sz="quarter" idx="11"/>
          </p:nvPr>
        </p:nvSpPr>
        <p:spPr>
          <a:xfrm>
            <a:off x="10582450" y="6033176"/>
            <a:ext cx="1409681" cy="547505"/>
          </a:xfrm>
        </p:spPr>
        <p:txBody>
          <a:bodyPr/>
          <a:lstStyle/>
          <a:p>
            <a:r>
              <a:rPr lang="en-US" dirty="0" smtClean="0"/>
              <a:t>CPDD MOE 2020</a:t>
            </a:r>
            <a:endParaRPr lang="en-US" dirty="0"/>
          </a:p>
        </p:txBody>
      </p:sp>
    </p:spTree>
    <p:extLst>
      <p:ext uri="{BB962C8B-B14F-4D97-AF65-F5344CB8AC3E}">
        <p14:creationId xmlns:p14="http://schemas.microsoft.com/office/powerpoint/2010/main" val="41833125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your skills</a:t>
            </a:r>
            <a:endParaRPr lang="en-US" dirty="0"/>
          </a:p>
        </p:txBody>
      </p:sp>
      <p:sp>
        <p:nvSpPr>
          <p:cNvPr id="3" name="Content Placeholder 2"/>
          <p:cNvSpPr>
            <a:spLocks noGrp="1"/>
          </p:cNvSpPr>
          <p:nvPr>
            <p:ph idx="1"/>
          </p:nvPr>
        </p:nvSpPr>
        <p:spPr/>
        <p:txBody>
          <a:bodyPr/>
          <a:lstStyle/>
          <a:p>
            <a:pPr marL="457200" indent="-457200">
              <a:buAutoNum type="arabicPeriod"/>
            </a:pPr>
            <a:r>
              <a:rPr lang="en-US" dirty="0" smtClean="0"/>
              <a:t>Define the terms ‘</a:t>
            </a:r>
            <a:r>
              <a:rPr lang="en-US" dirty="0" err="1" smtClean="0"/>
              <a:t>globalisation</a:t>
            </a:r>
            <a:r>
              <a:rPr lang="en-US" dirty="0" smtClean="0"/>
              <a:t>’ and ‘foreign direct investment’.</a:t>
            </a:r>
          </a:p>
          <a:p>
            <a:pPr marL="457200" indent="-457200">
              <a:buAutoNum type="arabicPeriod"/>
            </a:pPr>
            <a:endParaRPr lang="en-US" dirty="0" smtClean="0"/>
          </a:p>
          <a:p>
            <a:pPr marL="457200" indent="-457200">
              <a:buAutoNum type="arabicPeriod"/>
            </a:pPr>
            <a:r>
              <a:rPr lang="en-US" dirty="0" smtClean="0"/>
              <a:t>Discuss two advantages and two disadvantages of each term defined in 1. above.</a:t>
            </a:r>
          </a:p>
          <a:p>
            <a:pPr marL="457200" indent="-457200">
              <a:buAutoNum type="arabicPeriod"/>
            </a:pPr>
            <a:endParaRPr lang="en-US" dirty="0" smtClean="0"/>
          </a:p>
          <a:p>
            <a:pPr marL="457200" indent="-457200">
              <a:buAutoNum type="arabicPeriod"/>
            </a:pPr>
            <a:r>
              <a:rPr lang="en-US" dirty="0" smtClean="0"/>
              <a:t>Evaluate the importance of the World Trade </a:t>
            </a:r>
            <a:r>
              <a:rPr lang="en-US" dirty="0" err="1" smtClean="0"/>
              <a:t>Organisation</a:t>
            </a:r>
            <a:r>
              <a:rPr lang="en-US" dirty="0" smtClean="0"/>
              <a:t>.</a:t>
            </a:r>
          </a:p>
          <a:p>
            <a:pPr marL="457200" indent="-457200">
              <a:buAutoNum type="arabicPeriod"/>
            </a:pP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3868436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422586"/>
            <a:ext cx="10353761" cy="814466"/>
          </a:xfrm>
        </p:spPr>
        <p:txBody>
          <a:bodyPr/>
          <a:lstStyle/>
          <a:p>
            <a:r>
              <a:rPr lang="en-US" dirty="0" smtClean="0"/>
              <a:t>Answer Key</a:t>
            </a:r>
            <a:endParaRPr lang="en-US" dirty="0"/>
          </a:p>
        </p:txBody>
      </p:sp>
      <p:sp>
        <p:nvSpPr>
          <p:cNvPr id="3" name="Content Placeholder 2"/>
          <p:cNvSpPr>
            <a:spLocks noGrp="1"/>
          </p:cNvSpPr>
          <p:nvPr>
            <p:ph idx="1"/>
          </p:nvPr>
        </p:nvSpPr>
        <p:spPr>
          <a:xfrm>
            <a:off x="913794" y="1424066"/>
            <a:ext cx="10353762" cy="4863944"/>
          </a:xfrm>
        </p:spPr>
        <p:txBody>
          <a:bodyPr>
            <a:normAutofit fontScale="62500" lnSpcReduction="20000"/>
          </a:bodyPr>
          <a:lstStyle/>
          <a:p>
            <a:pPr marL="457200" indent="-457200">
              <a:buAutoNum type="arabicPeriod"/>
            </a:pPr>
            <a:r>
              <a:rPr lang="en-US" sz="2600" dirty="0" err="1" smtClean="0"/>
              <a:t>Globalisation</a:t>
            </a:r>
            <a:r>
              <a:rPr lang="en-US" sz="2600" dirty="0" smtClean="0"/>
              <a:t> – integration of economies internationally</a:t>
            </a:r>
          </a:p>
          <a:p>
            <a:pPr marL="404813" indent="-404813">
              <a:buNone/>
            </a:pPr>
            <a:r>
              <a:rPr lang="en-US" sz="2600" dirty="0"/>
              <a:t>	</a:t>
            </a:r>
            <a:r>
              <a:rPr lang="en-US" sz="2600" dirty="0" smtClean="0"/>
              <a:t>FDI - </a:t>
            </a:r>
            <a:r>
              <a:rPr lang="en-US" sz="2600" dirty="0"/>
              <a:t>This refers to an investment by a business that exists in one country (home country) into a business in another country (receiving country) allowing the investing business some kind of control through voting rights. </a:t>
            </a:r>
            <a:endParaRPr lang="en-US" sz="2600" dirty="0" smtClean="0"/>
          </a:p>
          <a:p>
            <a:pPr marL="404813" indent="-404813">
              <a:buNone/>
            </a:pPr>
            <a:endParaRPr lang="en-US" sz="2600" dirty="0" smtClean="0"/>
          </a:p>
          <a:p>
            <a:pPr marL="404813" indent="-404813">
              <a:buNone/>
            </a:pPr>
            <a:r>
              <a:rPr lang="en-US" sz="2600" dirty="0" smtClean="0"/>
              <a:t>2.	</a:t>
            </a:r>
            <a:r>
              <a:rPr lang="en-US" sz="2600" dirty="0" err="1" smtClean="0"/>
              <a:t>Globalisation</a:t>
            </a:r>
            <a:r>
              <a:rPr lang="en-US" sz="2600" dirty="0" smtClean="0"/>
              <a:t> – Advantages</a:t>
            </a:r>
          </a:p>
          <a:p>
            <a:pPr marL="404813" indent="-404813">
              <a:buNone/>
            </a:pPr>
            <a:r>
              <a:rPr lang="en-US" sz="2600" dirty="0"/>
              <a:t>	</a:t>
            </a:r>
            <a:r>
              <a:rPr lang="en-US" sz="2600" dirty="0" smtClean="0"/>
              <a:t>Access to cheaper prices for factors of production and products.</a:t>
            </a:r>
          </a:p>
          <a:p>
            <a:pPr marL="404813" indent="-404813">
              <a:buNone/>
            </a:pPr>
            <a:r>
              <a:rPr lang="en-US" sz="2600" dirty="0"/>
              <a:t>	</a:t>
            </a:r>
            <a:r>
              <a:rPr lang="en-US" sz="2600" dirty="0" smtClean="0"/>
              <a:t>Access to increased variety of goods and services.</a:t>
            </a:r>
          </a:p>
          <a:p>
            <a:pPr marL="404813" indent="-404813">
              <a:buNone/>
            </a:pPr>
            <a:r>
              <a:rPr lang="en-US" sz="2600" dirty="0"/>
              <a:t>	</a:t>
            </a:r>
            <a:r>
              <a:rPr lang="en-US" sz="2600" dirty="0" smtClean="0"/>
              <a:t>Access to technology and FDI.</a:t>
            </a:r>
          </a:p>
          <a:p>
            <a:pPr marL="404813" indent="-404813">
              <a:buNone/>
            </a:pPr>
            <a:endParaRPr lang="en-US" sz="2600" dirty="0"/>
          </a:p>
          <a:p>
            <a:pPr marL="404813" indent="-404813">
              <a:buNone/>
            </a:pPr>
            <a:r>
              <a:rPr lang="en-US" sz="2600" dirty="0" smtClean="0"/>
              <a:t>	Disadvantages</a:t>
            </a:r>
          </a:p>
          <a:p>
            <a:pPr marL="404813" indent="-404813">
              <a:buNone/>
            </a:pPr>
            <a:r>
              <a:rPr lang="en-US" sz="2600" dirty="0"/>
              <a:t>	</a:t>
            </a:r>
            <a:r>
              <a:rPr lang="en-US" sz="2600" dirty="0" smtClean="0"/>
              <a:t>Infant industries struggle to survive due to cheaper competition</a:t>
            </a:r>
          </a:p>
          <a:p>
            <a:pPr marL="404813" indent="-404813">
              <a:buNone/>
            </a:pPr>
            <a:r>
              <a:rPr lang="en-US" sz="2600" dirty="0"/>
              <a:t>	</a:t>
            </a:r>
            <a:r>
              <a:rPr lang="en-US" sz="2600" dirty="0" smtClean="0"/>
              <a:t>Economies become dependent on foreign aid as they are unable to compete without trade barriers</a:t>
            </a:r>
          </a:p>
          <a:p>
            <a:pPr marL="404813" indent="-404813">
              <a:buNone/>
            </a:pPr>
            <a:r>
              <a:rPr lang="en-US" dirty="0"/>
              <a:t>	</a:t>
            </a:r>
            <a:endParaRPr lang="en-US" dirty="0" smtClean="0"/>
          </a:p>
          <a:p>
            <a:pPr marL="404813" indent="-404813">
              <a:buNone/>
            </a:pPr>
            <a:endParaRPr lang="en-US" dirty="0"/>
          </a:p>
          <a:p>
            <a:pPr marL="404813" indent="-404813">
              <a:buNone/>
            </a:pPr>
            <a:endParaRPr lang="en-US" dirty="0"/>
          </a:p>
        </p:txBody>
      </p:sp>
      <p:sp>
        <p:nvSpPr>
          <p:cNvPr id="4" name="Footer Placeholder 3"/>
          <p:cNvSpPr>
            <a:spLocks noGrp="1"/>
          </p:cNvSpPr>
          <p:nvPr>
            <p:ph type="ftr" sz="quarter" idx="11"/>
          </p:nvPr>
        </p:nvSpPr>
        <p:spPr>
          <a:xfrm>
            <a:off x="793872" y="6288010"/>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12403545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904407"/>
          </a:xfrm>
        </p:spPr>
        <p:txBody>
          <a:bodyPr/>
          <a:lstStyle/>
          <a:p>
            <a:r>
              <a:rPr lang="en-US" dirty="0" smtClean="0"/>
              <a:t>Answer Key</a:t>
            </a:r>
            <a:endParaRPr lang="en-US" dirty="0"/>
          </a:p>
        </p:txBody>
      </p:sp>
      <p:sp>
        <p:nvSpPr>
          <p:cNvPr id="3" name="Content Placeholder 2"/>
          <p:cNvSpPr>
            <a:spLocks noGrp="1"/>
          </p:cNvSpPr>
          <p:nvPr>
            <p:ph idx="1"/>
          </p:nvPr>
        </p:nvSpPr>
        <p:spPr>
          <a:xfrm>
            <a:off x="913795" y="1514007"/>
            <a:ext cx="10353762" cy="4277193"/>
          </a:xfrm>
        </p:spPr>
        <p:txBody>
          <a:bodyPr>
            <a:normAutofit lnSpcReduction="10000"/>
          </a:bodyPr>
          <a:lstStyle/>
          <a:p>
            <a:pPr marL="0" indent="0">
              <a:buNone/>
            </a:pPr>
            <a:r>
              <a:rPr lang="en-US" dirty="0" smtClean="0"/>
              <a:t>2. Foreign Direct Investment – Advantages</a:t>
            </a:r>
          </a:p>
          <a:p>
            <a:pPr marL="0" indent="0">
              <a:buNone/>
            </a:pPr>
            <a:r>
              <a:rPr lang="en-US" dirty="0"/>
              <a:t>	</a:t>
            </a:r>
            <a:r>
              <a:rPr lang="en-US" dirty="0" smtClean="0"/>
              <a:t>Capital investment to expand firms</a:t>
            </a:r>
          </a:p>
          <a:p>
            <a:pPr marL="0" indent="0">
              <a:buNone/>
            </a:pPr>
            <a:r>
              <a:rPr lang="en-US" dirty="0"/>
              <a:t>	</a:t>
            </a:r>
            <a:r>
              <a:rPr lang="en-US" dirty="0" smtClean="0"/>
              <a:t>Technical skills drive innovation and production</a:t>
            </a:r>
          </a:p>
          <a:p>
            <a:pPr marL="0" indent="0">
              <a:buNone/>
            </a:pPr>
            <a:r>
              <a:rPr lang="en-US" dirty="0"/>
              <a:t>	</a:t>
            </a:r>
            <a:r>
              <a:rPr lang="en-US" dirty="0" smtClean="0"/>
              <a:t>Expanded firms create employment and increase national income</a:t>
            </a:r>
          </a:p>
          <a:p>
            <a:pPr marL="0" indent="0">
              <a:buNone/>
            </a:pPr>
            <a:endParaRPr lang="en-US" dirty="0"/>
          </a:p>
          <a:p>
            <a:pPr marL="0" indent="0">
              <a:buNone/>
            </a:pPr>
            <a:r>
              <a:rPr lang="en-US" dirty="0" smtClean="0"/>
              <a:t>	Disadvantages</a:t>
            </a:r>
          </a:p>
          <a:p>
            <a:pPr marL="0" indent="0">
              <a:buNone/>
            </a:pPr>
            <a:r>
              <a:rPr lang="en-US" dirty="0"/>
              <a:t>	</a:t>
            </a:r>
            <a:r>
              <a:rPr lang="en-US" dirty="0" smtClean="0"/>
              <a:t>Repatriation of profits</a:t>
            </a:r>
          </a:p>
          <a:p>
            <a:pPr marL="0" indent="0">
              <a:buNone/>
            </a:pPr>
            <a:r>
              <a:rPr lang="en-US" dirty="0"/>
              <a:t>	</a:t>
            </a:r>
            <a:r>
              <a:rPr lang="en-US" dirty="0" smtClean="0"/>
              <a:t>Transfer pricing</a:t>
            </a:r>
          </a:p>
          <a:p>
            <a:pPr marL="0" indent="0">
              <a:buNone/>
            </a:pPr>
            <a:r>
              <a:rPr lang="en-US" dirty="0"/>
              <a:t>	</a:t>
            </a:r>
            <a:r>
              <a:rPr lang="en-US" dirty="0" smtClean="0"/>
              <a:t>Crowding out of local businesses</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0628099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1"/>
            <a:ext cx="10353761" cy="709534"/>
          </a:xfrm>
        </p:spPr>
        <p:txBody>
          <a:bodyPr/>
          <a:lstStyle/>
          <a:p>
            <a:r>
              <a:rPr lang="en-US" dirty="0" smtClean="0"/>
              <a:t>Answer Key</a:t>
            </a:r>
            <a:endParaRPr lang="en-US" dirty="0"/>
          </a:p>
        </p:txBody>
      </p:sp>
      <p:sp>
        <p:nvSpPr>
          <p:cNvPr id="3" name="Content Placeholder 2"/>
          <p:cNvSpPr>
            <a:spLocks noGrp="1"/>
          </p:cNvSpPr>
          <p:nvPr>
            <p:ph idx="1"/>
          </p:nvPr>
        </p:nvSpPr>
        <p:spPr/>
        <p:txBody>
          <a:bodyPr/>
          <a:lstStyle/>
          <a:p>
            <a:pPr marL="0" indent="0" defTabSz="465138">
              <a:buNone/>
            </a:pPr>
            <a:r>
              <a:rPr lang="en-US" dirty="0" smtClean="0"/>
              <a:t>3. 	The WTO resolves trade disputes and encourages trade among member states.  	They are an important entity to assist all producers of goods and services in how to 	access international markets.</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9568457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504669"/>
            <a:ext cx="10353761" cy="783418"/>
          </a:xfrm>
        </p:spPr>
        <p:txBody>
          <a:bodyPr/>
          <a:lstStyle/>
          <a:p>
            <a:r>
              <a:rPr lang="en-US" dirty="0" smtClean="0"/>
              <a:t>Role and functions of the </a:t>
            </a:r>
            <a:r>
              <a:rPr lang="en-US" dirty="0" err="1" smtClean="0"/>
              <a:t>Wto</a:t>
            </a:r>
            <a:endParaRPr lang="en-US" dirty="0"/>
          </a:p>
        </p:txBody>
      </p:sp>
      <p:sp>
        <p:nvSpPr>
          <p:cNvPr id="3" name="Content Placeholder 2"/>
          <p:cNvSpPr>
            <a:spLocks noGrp="1"/>
          </p:cNvSpPr>
          <p:nvPr>
            <p:ph idx="1"/>
          </p:nvPr>
        </p:nvSpPr>
        <p:spPr>
          <a:xfrm>
            <a:off x="913795" y="1633928"/>
            <a:ext cx="10353762" cy="4157272"/>
          </a:xfrm>
        </p:spPr>
        <p:txBody>
          <a:bodyPr/>
          <a:lstStyle/>
          <a:p>
            <a:pPr marL="0" indent="0">
              <a:buNone/>
            </a:pPr>
            <a:r>
              <a:rPr lang="en-US" dirty="0" smtClean="0"/>
              <a:t>Click on the following link to learn more about the World Trade </a:t>
            </a:r>
            <a:r>
              <a:rPr lang="en-US" dirty="0" err="1" smtClean="0"/>
              <a:t>Organisation</a:t>
            </a:r>
            <a:endParaRPr lang="en-US" dirty="0" smtClean="0"/>
          </a:p>
          <a:p>
            <a:r>
              <a:rPr lang="en-US" dirty="0">
                <a:hlinkClick r:id="rId2"/>
              </a:rPr>
              <a:t>https://</a:t>
            </a:r>
            <a:r>
              <a:rPr lang="en-US" dirty="0" smtClean="0">
                <a:hlinkClick r:id="rId2"/>
              </a:rPr>
              <a:t>www.wto.org/english/thewto_e/whatis_e/whatis_e.htm</a:t>
            </a:r>
            <a:endParaRPr lang="en-US" dirty="0" smtClean="0"/>
          </a:p>
          <a:p>
            <a:pPr marL="0" indent="0">
              <a:buNone/>
            </a:pPr>
            <a:endParaRPr lang="en-US" dirty="0" smtClean="0"/>
          </a:p>
          <a:p>
            <a:pPr marL="0" indent="0">
              <a:buNone/>
            </a:pPr>
            <a:r>
              <a:rPr lang="en-US" dirty="0" smtClean="0"/>
              <a:t>Complete the following table with information collected.</a:t>
            </a:r>
          </a:p>
          <a:p>
            <a:pPr marL="0" indent="0">
              <a:buNone/>
            </a:pPr>
            <a:r>
              <a:rPr lang="en-US" dirty="0"/>
              <a:t>	</a:t>
            </a:r>
          </a:p>
        </p:txBody>
      </p:sp>
      <p:sp>
        <p:nvSpPr>
          <p:cNvPr id="4" name="Footer Placeholder 3"/>
          <p:cNvSpPr>
            <a:spLocks noGrp="1"/>
          </p:cNvSpPr>
          <p:nvPr>
            <p:ph type="ftr" sz="quarter" idx="11"/>
          </p:nvPr>
        </p:nvSpPr>
        <p:spPr>
          <a:xfrm>
            <a:off x="718922" y="6273019"/>
            <a:ext cx="6672865" cy="365125"/>
          </a:xfrm>
        </p:spPr>
        <p:txBody>
          <a:bodyPr/>
          <a:lstStyle/>
          <a:p>
            <a:r>
              <a:rPr lang="en-US" dirty="0" smtClean="0"/>
              <a:t>CPDD MOE 2020</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63606036"/>
              </p:ext>
            </p:extLst>
          </p:nvPr>
        </p:nvGraphicFramePr>
        <p:xfrm>
          <a:off x="1612276" y="3807070"/>
          <a:ext cx="8128000" cy="2225040"/>
        </p:xfrm>
        <a:graphic>
          <a:graphicData uri="http://schemas.openxmlformats.org/drawingml/2006/table">
            <a:tbl>
              <a:tblPr firstRow="1" bandRow="1">
                <a:tableStyleId>{5C22544A-7EE6-4342-B048-85BDC9FD1C3A}</a:tableStyleId>
              </a:tblPr>
              <a:tblGrid>
                <a:gridCol w="2794832">
                  <a:extLst>
                    <a:ext uri="{9D8B030D-6E8A-4147-A177-3AD203B41FA5}">
                      <a16:colId xmlns:a16="http://schemas.microsoft.com/office/drawing/2014/main" val="3939251259"/>
                    </a:ext>
                  </a:extLst>
                </a:gridCol>
                <a:gridCol w="5333168">
                  <a:extLst>
                    <a:ext uri="{9D8B030D-6E8A-4147-A177-3AD203B41FA5}">
                      <a16:colId xmlns:a16="http://schemas.microsoft.com/office/drawing/2014/main" val="1802608805"/>
                    </a:ext>
                  </a:extLst>
                </a:gridCol>
              </a:tblGrid>
              <a:tr h="370840">
                <a:tc>
                  <a:txBody>
                    <a:bodyPr/>
                    <a:lstStyle/>
                    <a:p>
                      <a:r>
                        <a:rPr lang="en-US" dirty="0" smtClean="0"/>
                        <a:t>Factor</a:t>
                      </a:r>
                      <a:endParaRPr lang="en-US" dirty="0"/>
                    </a:p>
                  </a:txBody>
                  <a:tcPr/>
                </a:tc>
                <a:tc>
                  <a:txBody>
                    <a:bodyPr/>
                    <a:lstStyle/>
                    <a:p>
                      <a:r>
                        <a:rPr lang="en-US" dirty="0" smtClean="0"/>
                        <a:t>Details</a:t>
                      </a:r>
                      <a:endParaRPr lang="en-US" dirty="0"/>
                    </a:p>
                  </a:txBody>
                  <a:tcPr/>
                </a:tc>
                <a:extLst>
                  <a:ext uri="{0D108BD9-81ED-4DB2-BD59-A6C34878D82A}">
                    <a16:rowId xmlns:a16="http://schemas.microsoft.com/office/drawing/2014/main" val="3500920222"/>
                  </a:ext>
                </a:extLst>
              </a:tr>
              <a:tr h="370840">
                <a:tc>
                  <a:txBody>
                    <a:bodyPr/>
                    <a:lstStyle/>
                    <a:p>
                      <a:r>
                        <a:rPr lang="en-US" dirty="0" smtClean="0"/>
                        <a:t>Location</a:t>
                      </a:r>
                      <a:endParaRPr lang="en-US" dirty="0"/>
                    </a:p>
                  </a:txBody>
                  <a:tcPr/>
                </a:tc>
                <a:tc>
                  <a:txBody>
                    <a:bodyPr/>
                    <a:lstStyle/>
                    <a:p>
                      <a:endParaRPr lang="en-US"/>
                    </a:p>
                  </a:txBody>
                  <a:tcPr/>
                </a:tc>
                <a:extLst>
                  <a:ext uri="{0D108BD9-81ED-4DB2-BD59-A6C34878D82A}">
                    <a16:rowId xmlns:a16="http://schemas.microsoft.com/office/drawing/2014/main" val="1836197451"/>
                  </a:ext>
                </a:extLst>
              </a:tr>
              <a:tr h="370840">
                <a:tc>
                  <a:txBody>
                    <a:bodyPr/>
                    <a:lstStyle/>
                    <a:p>
                      <a:r>
                        <a:rPr lang="en-US" dirty="0" smtClean="0"/>
                        <a:t>Date of Establishment</a:t>
                      </a:r>
                      <a:endParaRPr lang="en-US" dirty="0"/>
                    </a:p>
                  </a:txBody>
                  <a:tcPr/>
                </a:tc>
                <a:tc>
                  <a:txBody>
                    <a:bodyPr/>
                    <a:lstStyle/>
                    <a:p>
                      <a:endParaRPr lang="en-US"/>
                    </a:p>
                  </a:txBody>
                  <a:tcPr/>
                </a:tc>
                <a:extLst>
                  <a:ext uri="{0D108BD9-81ED-4DB2-BD59-A6C34878D82A}">
                    <a16:rowId xmlns:a16="http://schemas.microsoft.com/office/drawing/2014/main" val="1593353170"/>
                  </a:ext>
                </a:extLst>
              </a:tr>
              <a:tr h="370840">
                <a:tc>
                  <a:txBody>
                    <a:bodyPr/>
                    <a:lstStyle/>
                    <a:p>
                      <a:r>
                        <a:rPr lang="en-US" dirty="0" smtClean="0"/>
                        <a:t>Membership</a:t>
                      </a:r>
                      <a:endParaRPr lang="en-US" dirty="0"/>
                    </a:p>
                  </a:txBody>
                  <a:tcPr/>
                </a:tc>
                <a:tc>
                  <a:txBody>
                    <a:bodyPr/>
                    <a:lstStyle/>
                    <a:p>
                      <a:endParaRPr lang="en-US"/>
                    </a:p>
                  </a:txBody>
                  <a:tcPr/>
                </a:tc>
                <a:extLst>
                  <a:ext uri="{0D108BD9-81ED-4DB2-BD59-A6C34878D82A}">
                    <a16:rowId xmlns:a16="http://schemas.microsoft.com/office/drawing/2014/main" val="3580354514"/>
                  </a:ext>
                </a:extLst>
              </a:tr>
              <a:tr h="370840">
                <a:tc>
                  <a:txBody>
                    <a:bodyPr/>
                    <a:lstStyle/>
                    <a:p>
                      <a:r>
                        <a:rPr lang="en-US" dirty="0" smtClean="0"/>
                        <a:t>Role </a:t>
                      </a:r>
                      <a:endParaRPr lang="en-US" dirty="0"/>
                    </a:p>
                  </a:txBody>
                  <a:tcPr/>
                </a:tc>
                <a:tc>
                  <a:txBody>
                    <a:bodyPr/>
                    <a:lstStyle/>
                    <a:p>
                      <a:endParaRPr lang="en-US"/>
                    </a:p>
                  </a:txBody>
                  <a:tcPr/>
                </a:tc>
                <a:extLst>
                  <a:ext uri="{0D108BD9-81ED-4DB2-BD59-A6C34878D82A}">
                    <a16:rowId xmlns:a16="http://schemas.microsoft.com/office/drawing/2014/main" val="1175977590"/>
                  </a:ext>
                </a:extLst>
              </a:tr>
              <a:tr h="370840">
                <a:tc>
                  <a:txBody>
                    <a:bodyPr/>
                    <a:lstStyle/>
                    <a:p>
                      <a:r>
                        <a:rPr lang="en-US" dirty="0" smtClean="0"/>
                        <a:t>Functions</a:t>
                      </a:r>
                      <a:endParaRPr lang="en-US" dirty="0"/>
                    </a:p>
                  </a:txBody>
                  <a:tcPr/>
                </a:tc>
                <a:tc>
                  <a:txBody>
                    <a:bodyPr/>
                    <a:lstStyle/>
                    <a:p>
                      <a:endParaRPr lang="en-US" dirty="0"/>
                    </a:p>
                  </a:txBody>
                  <a:tcPr/>
                </a:tc>
                <a:extLst>
                  <a:ext uri="{0D108BD9-81ED-4DB2-BD59-A6C34878D82A}">
                    <a16:rowId xmlns:a16="http://schemas.microsoft.com/office/drawing/2014/main" val="1685108624"/>
                  </a:ext>
                </a:extLst>
              </a:tr>
            </a:tbl>
          </a:graphicData>
        </a:graphic>
      </p:graphicFrame>
    </p:spTree>
    <p:extLst>
      <p:ext uri="{BB962C8B-B14F-4D97-AF65-F5344CB8AC3E}">
        <p14:creationId xmlns:p14="http://schemas.microsoft.com/office/powerpoint/2010/main" val="2524141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Financial institutions</a:t>
            </a:r>
            <a:endParaRPr lang="en-US" dirty="0"/>
          </a:p>
        </p:txBody>
      </p:sp>
      <p:sp>
        <p:nvSpPr>
          <p:cNvPr id="3" name="Content Placeholder 2"/>
          <p:cNvSpPr>
            <a:spLocks noGrp="1"/>
          </p:cNvSpPr>
          <p:nvPr>
            <p:ph idx="1"/>
          </p:nvPr>
        </p:nvSpPr>
        <p:spPr/>
        <p:txBody>
          <a:bodyPr/>
          <a:lstStyle/>
          <a:p>
            <a:r>
              <a:rPr lang="en-US" dirty="0" smtClean="0"/>
              <a:t>Role of International Monetary Fund  - three main functions include surveillance, lending and technical assistance.  Click on the following link for further information:</a:t>
            </a:r>
          </a:p>
          <a:p>
            <a:pPr marL="225425" indent="0">
              <a:buNone/>
            </a:pPr>
            <a:r>
              <a:rPr lang="en-US" dirty="0" smtClean="0">
                <a:hlinkClick r:id="rId2"/>
              </a:rPr>
              <a:t>https</a:t>
            </a:r>
            <a:r>
              <a:rPr lang="en-US" dirty="0">
                <a:hlinkClick r:id="rId2"/>
              </a:rPr>
              <a:t>://</a:t>
            </a:r>
            <a:r>
              <a:rPr lang="en-US" dirty="0" smtClean="0">
                <a:hlinkClick r:id="rId2"/>
              </a:rPr>
              <a:t>www.imf.org/external/work.htm</a:t>
            </a:r>
            <a:endParaRPr lang="en-US" dirty="0" smtClean="0"/>
          </a:p>
          <a:p>
            <a:endParaRPr lang="en-US" dirty="0"/>
          </a:p>
          <a:p>
            <a:r>
              <a:rPr lang="en-US" dirty="0" smtClean="0"/>
              <a:t>Role of World Bank – provides financial products and innovative knowledge sharing.  Click on the following link for further information:</a:t>
            </a:r>
            <a:endParaRPr lang="en-US" dirty="0"/>
          </a:p>
          <a:p>
            <a:pPr marL="165100" indent="-165100">
              <a:buNone/>
            </a:pPr>
            <a:r>
              <a:rPr lang="en-US" dirty="0"/>
              <a:t>	</a:t>
            </a:r>
            <a:r>
              <a:rPr lang="en-US" dirty="0">
                <a:hlinkClick r:id="rId3"/>
              </a:rPr>
              <a:t>https://www.worldbank.org/en/about/what-we-do</a:t>
            </a:r>
            <a:endParaRPr lang="en-US" dirty="0" smtClean="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0493815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Multinational (transnational) corporations</a:t>
            </a:r>
            <a:endParaRPr lang="en-US" dirty="0"/>
          </a:p>
        </p:txBody>
      </p:sp>
      <p:sp>
        <p:nvSpPr>
          <p:cNvPr id="3" name="Content Placeholder 2"/>
          <p:cNvSpPr>
            <a:spLocks noGrp="1"/>
          </p:cNvSpPr>
          <p:nvPr>
            <p:ph idx="1"/>
          </p:nvPr>
        </p:nvSpPr>
        <p:spPr>
          <a:xfrm>
            <a:off x="913795" y="2383436"/>
            <a:ext cx="10353762" cy="3407764"/>
          </a:xfrm>
        </p:spPr>
        <p:txBody>
          <a:bodyPr/>
          <a:lstStyle/>
          <a:p>
            <a:pPr marL="0" indent="0">
              <a:buNone/>
            </a:pPr>
            <a:r>
              <a:rPr lang="en-US" dirty="0" smtClean="0"/>
              <a:t>These are businesses that establish their base in one country called the home country with branches in several other countries (more than two).</a:t>
            </a:r>
          </a:p>
          <a:p>
            <a:pPr marL="0" indent="0">
              <a:buNone/>
            </a:pPr>
            <a:r>
              <a:rPr lang="en-US" dirty="0" smtClean="0"/>
              <a:t>Examples include Nestlé, MacDonald’s, Honda.</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1777356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Foreign direct investment (FDI)</a:t>
            </a:r>
            <a:endParaRPr lang="en-US" dirty="0"/>
          </a:p>
        </p:txBody>
      </p:sp>
      <p:sp>
        <p:nvSpPr>
          <p:cNvPr id="3" name="Content Placeholder 2"/>
          <p:cNvSpPr>
            <a:spLocks noGrp="1"/>
          </p:cNvSpPr>
          <p:nvPr>
            <p:ph idx="1"/>
          </p:nvPr>
        </p:nvSpPr>
        <p:spPr>
          <a:xfrm>
            <a:off x="913795" y="2053652"/>
            <a:ext cx="10353762" cy="3737547"/>
          </a:xfrm>
        </p:spPr>
        <p:txBody>
          <a:bodyPr>
            <a:normAutofit/>
          </a:bodyPr>
          <a:lstStyle/>
          <a:p>
            <a:r>
              <a:rPr lang="en-US" sz="2400" dirty="0" smtClean="0"/>
              <a:t>This refers to an investment by a business that exists in one country (home country) into a business in another country (receiving country) allowing the investing business some kind of control through voting rights.  Foreign Direct Investment brings much needed capital and technical skills to businesses in the receiving country to help them improve production, leading to efficiency, employment and increases in national income.  Sometimes all of the profits are repatriated so that only the home country benefits.</a:t>
            </a:r>
            <a:endParaRPr lang="en-US" sz="24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5414896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949377"/>
          </a:xfrm>
        </p:spPr>
        <p:txBody>
          <a:bodyPr/>
          <a:lstStyle/>
          <a:p>
            <a:r>
              <a:rPr lang="en-US" dirty="0" smtClean="0"/>
              <a:t>Benefits and disadvantages of FDI</a:t>
            </a:r>
            <a:endParaRPr lang="en-US" dirty="0"/>
          </a:p>
        </p:txBody>
      </p:sp>
      <p:sp>
        <p:nvSpPr>
          <p:cNvPr id="3" name="Content Placeholder 2"/>
          <p:cNvSpPr>
            <a:spLocks noGrp="1"/>
          </p:cNvSpPr>
          <p:nvPr>
            <p:ph idx="1"/>
          </p:nvPr>
        </p:nvSpPr>
        <p:spPr>
          <a:xfrm>
            <a:off x="913795" y="1558977"/>
            <a:ext cx="10353762" cy="4232223"/>
          </a:xfrm>
        </p:spPr>
        <p:txBody>
          <a:bodyPr>
            <a:normAutofit fontScale="92500" lnSpcReduction="10000"/>
          </a:bodyPr>
          <a:lstStyle/>
          <a:p>
            <a:r>
              <a:rPr lang="en-US" dirty="0" smtClean="0"/>
              <a:t>Benefits</a:t>
            </a:r>
          </a:p>
          <a:p>
            <a:pPr lvl="1"/>
            <a:r>
              <a:rPr lang="en-US" dirty="0" smtClean="0"/>
              <a:t>Access to technology and capital – home country shares with receiving country</a:t>
            </a:r>
          </a:p>
          <a:p>
            <a:pPr lvl="1"/>
            <a:r>
              <a:rPr lang="en-US" dirty="0" smtClean="0"/>
              <a:t>Access to markets – cheaper and quality products from receiving country can now benefit from markets accessible to home country</a:t>
            </a:r>
          </a:p>
          <a:p>
            <a:pPr lvl="1"/>
            <a:r>
              <a:rPr lang="en-US" dirty="0" smtClean="0"/>
              <a:t>Access to management skills – home country brings skilled </a:t>
            </a:r>
            <a:r>
              <a:rPr lang="en-US" dirty="0" err="1" smtClean="0"/>
              <a:t>labour</a:t>
            </a:r>
            <a:r>
              <a:rPr lang="en-US" dirty="0" smtClean="0"/>
              <a:t> to help business in receiving country</a:t>
            </a:r>
          </a:p>
          <a:p>
            <a:r>
              <a:rPr lang="en-US" dirty="0" smtClean="0"/>
              <a:t>Disadvantages</a:t>
            </a:r>
          </a:p>
          <a:p>
            <a:pPr lvl="1"/>
            <a:r>
              <a:rPr lang="en-US" dirty="0" smtClean="0"/>
              <a:t>Repatriation of profits – home country can take all profits so receiving country does not benefit</a:t>
            </a:r>
          </a:p>
          <a:p>
            <a:pPr lvl="1"/>
            <a:r>
              <a:rPr lang="en-US" dirty="0" smtClean="0"/>
              <a:t>Transfer pricing – This is a practice where the business will seek to compute its profits and taxes in the country that is most advantageous</a:t>
            </a:r>
          </a:p>
          <a:p>
            <a:pPr lvl="1"/>
            <a:r>
              <a:rPr lang="en-US" dirty="0" smtClean="0"/>
              <a:t>Crowding out of domestic businesses – local businesses that cannot compete due to higher prices and costs will be forced to leave the industry</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3726283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1"/>
            <a:ext cx="10353761" cy="874426"/>
          </a:xfrm>
        </p:spPr>
        <p:txBody>
          <a:bodyPr/>
          <a:lstStyle/>
          <a:p>
            <a:r>
              <a:rPr lang="en-US" dirty="0" err="1" smtClean="0"/>
              <a:t>Globalisation</a:t>
            </a:r>
            <a:endParaRPr lang="en-US" dirty="0"/>
          </a:p>
        </p:txBody>
      </p:sp>
      <p:sp>
        <p:nvSpPr>
          <p:cNvPr id="3" name="Content Placeholder 2"/>
          <p:cNvSpPr>
            <a:spLocks noGrp="1"/>
          </p:cNvSpPr>
          <p:nvPr>
            <p:ph idx="1"/>
          </p:nvPr>
        </p:nvSpPr>
        <p:spPr>
          <a:xfrm>
            <a:off x="913795" y="1484027"/>
            <a:ext cx="10353762" cy="4307173"/>
          </a:xfrm>
        </p:spPr>
        <p:txBody>
          <a:bodyPr>
            <a:normAutofit fontScale="85000" lnSpcReduction="10000"/>
          </a:bodyPr>
          <a:lstStyle/>
          <a:p>
            <a:r>
              <a:rPr lang="en-US" dirty="0">
                <a:hlinkClick r:id="rId2"/>
              </a:rPr>
              <a:t>https://www.bing.com/videos/search?q=globalisation+for+kids&amp;&amp;view=detail&amp;mid=23D886961BA0866F957A23D886961BA0866F957A&amp;&amp;FORM=VRDGAR&amp;ru=%</a:t>
            </a:r>
            <a:r>
              <a:rPr lang="en-US" dirty="0" smtClean="0">
                <a:hlinkClick r:id="rId2"/>
              </a:rPr>
              <a:t>2Fvideos%2Fsearch%3Fq%3Dglobalisation%2520for%2520kids%26qs%3Dn%26form%3DQBVR%26sp%3D-1%26pq%3Dglobalisation%2520for%2520kid%26sc%3D2-21%26sk%3D%26cvid%3D61A3F3E1F4054216997FF75AD2CD8C97</a:t>
            </a:r>
            <a:endParaRPr lang="en-US" dirty="0" smtClean="0"/>
          </a:p>
          <a:p>
            <a:endParaRPr lang="en-US" dirty="0"/>
          </a:p>
          <a:p>
            <a:r>
              <a:rPr lang="en-US" dirty="0">
                <a:hlinkClick r:id="rId3"/>
              </a:rPr>
              <a:t>https://www.bing.com/videos/search?q=advantages+and+disadvantages+of+globalisation+for+kids&amp;&amp;view=detail&amp;mid=3DB0F94A92851616CC8E3DB0F94A92851616CC8E&amp;&amp;FORM=VRDGAR&amp;ru=%2Fvideos%2Fsearch%3Fq%3Dadvantages%2520and%2520disadvantages%2520of%2520globalisation%2520for%2520kids%26qs%3Dn%26form%3DQBVR%26sp%3D-1%26pq%3Dadvantages%2520and%2520disadvantages%2520of%2520globalisation%2520for%2520kids%26sc%3D0-54%26sk%3D%26cvid%3DB6345E7D73EB4F8991FC0BC2A49AABDE</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669350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Forces driving </a:t>
            </a:r>
            <a:r>
              <a:rPr lang="en-US" dirty="0" err="1" smtClean="0"/>
              <a:t>globalisation</a:t>
            </a:r>
            <a:endParaRPr lang="en-US" dirty="0"/>
          </a:p>
        </p:txBody>
      </p:sp>
      <p:sp>
        <p:nvSpPr>
          <p:cNvPr id="3" name="Content Placeholder 2"/>
          <p:cNvSpPr>
            <a:spLocks noGrp="1"/>
          </p:cNvSpPr>
          <p:nvPr>
            <p:ph idx="1"/>
          </p:nvPr>
        </p:nvSpPr>
        <p:spPr/>
        <p:txBody>
          <a:bodyPr>
            <a:normAutofit/>
          </a:bodyPr>
          <a:lstStyle/>
          <a:p>
            <a:r>
              <a:rPr lang="en-US" dirty="0" smtClean="0"/>
              <a:t>Technological innovation – makes it easier to communicate and </a:t>
            </a:r>
            <a:r>
              <a:rPr lang="en-US" dirty="0" smtClean="0"/>
              <a:t>trade.  Production is faster, cheaper and greater so that trade is possible through comparative advantage.</a:t>
            </a:r>
            <a:endParaRPr lang="en-US" dirty="0" smtClean="0"/>
          </a:p>
          <a:p>
            <a:r>
              <a:rPr lang="en-US" dirty="0" smtClean="0"/>
              <a:t>Trade liberalization – Removal of trade barriers makes free trade possible </a:t>
            </a:r>
            <a:r>
              <a:rPr lang="en-US" dirty="0" smtClean="0"/>
              <a:t>everywhere with unlimited access to markets.  This increases variety of goods available for consumption.</a:t>
            </a:r>
            <a:endParaRPr lang="en-US" dirty="0" smtClean="0"/>
          </a:p>
          <a:p>
            <a:r>
              <a:rPr lang="en-US" dirty="0" err="1" smtClean="0"/>
              <a:t>Liberalisation</a:t>
            </a:r>
            <a:r>
              <a:rPr lang="en-US" dirty="0" smtClean="0"/>
              <a:t> of capital markets – Persons/businesses can invest in any business in any country bringing much needed capital and technical </a:t>
            </a:r>
            <a:r>
              <a:rPr lang="en-US" dirty="0" smtClean="0"/>
              <a:t>skills and creating employment leading to increases in national income.</a:t>
            </a:r>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7234261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 of </a:t>
            </a:r>
            <a:r>
              <a:rPr lang="en-US" dirty="0" err="1" smtClean="0"/>
              <a:t>globalisation</a:t>
            </a:r>
            <a:endParaRPr lang="en-US" dirty="0"/>
          </a:p>
        </p:txBody>
      </p:sp>
      <p:sp>
        <p:nvSpPr>
          <p:cNvPr id="3" name="Content Placeholder 2"/>
          <p:cNvSpPr>
            <a:spLocks noGrp="1"/>
          </p:cNvSpPr>
          <p:nvPr>
            <p:ph idx="1"/>
          </p:nvPr>
        </p:nvSpPr>
        <p:spPr>
          <a:xfrm>
            <a:off x="913795" y="1935921"/>
            <a:ext cx="10353762" cy="3855279"/>
          </a:xfrm>
        </p:spPr>
        <p:txBody>
          <a:bodyPr/>
          <a:lstStyle/>
          <a:p>
            <a:r>
              <a:rPr lang="en-US" dirty="0" smtClean="0"/>
              <a:t>Increased </a:t>
            </a:r>
            <a:r>
              <a:rPr lang="en-US" dirty="0" smtClean="0"/>
              <a:t>competition – the world is the market place for producers</a:t>
            </a:r>
            <a:endParaRPr lang="en-US" dirty="0" smtClean="0"/>
          </a:p>
          <a:p>
            <a:r>
              <a:rPr lang="en-US" dirty="0" smtClean="0"/>
              <a:t>Access to </a:t>
            </a:r>
            <a:r>
              <a:rPr lang="en-US" dirty="0" smtClean="0"/>
              <a:t>markets – businesses can sell to any market</a:t>
            </a:r>
            <a:endParaRPr lang="en-US" dirty="0" smtClean="0"/>
          </a:p>
          <a:p>
            <a:r>
              <a:rPr lang="en-US" dirty="0" smtClean="0"/>
              <a:t>Access to </a:t>
            </a:r>
            <a:r>
              <a:rPr lang="en-US" dirty="0" smtClean="0"/>
              <a:t>technology – there are no trade barriers</a:t>
            </a:r>
            <a:endParaRPr lang="en-US" dirty="0" smtClean="0"/>
          </a:p>
          <a:p>
            <a:r>
              <a:rPr lang="en-US" dirty="0" smtClean="0"/>
              <a:t>Cheaper </a:t>
            </a:r>
            <a:r>
              <a:rPr lang="en-US" dirty="0" smtClean="0"/>
              <a:t>prices – firms can purchase raw materials from the cheapest producers and consumers can purchase from the cheapest suppliers</a:t>
            </a:r>
            <a:endParaRPr lang="en-US" dirty="0" smtClean="0"/>
          </a:p>
          <a:p>
            <a:r>
              <a:rPr lang="en-US" dirty="0" smtClean="0"/>
              <a:t>Greater variety of </a:t>
            </a:r>
            <a:r>
              <a:rPr lang="en-US" dirty="0" smtClean="0"/>
              <a:t>goods – goods from anywhere can be accessed</a:t>
            </a:r>
            <a:endParaRPr lang="en-US" dirty="0" smtClean="0"/>
          </a:p>
          <a:p>
            <a:r>
              <a:rPr lang="en-US" dirty="0" smtClean="0"/>
              <a:t>Loss of preferential </a:t>
            </a:r>
            <a:r>
              <a:rPr lang="en-US" dirty="0" smtClean="0"/>
              <a:t>markets – trade agreements and trade barriers are eliminated so all businesses must be able to compete on their own.</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3018948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78346F"/>
      </a:dk2>
      <a:lt2>
        <a:srgbClr val="D9A8D2"/>
      </a:lt2>
      <a:accent1>
        <a:srgbClr val="CE57AB"/>
      </a:accent1>
      <a:accent2>
        <a:srgbClr val="8E8EFD"/>
      </a:accent2>
      <a:accent3>
        <a:srgbClr val="7CBCE0"/>
      </a:accent3>
      <a:accent4>
        <a:srgbClr val="70BF9F"/>
      </a:accent4>
      <a:accent5>
        <a:srgbClr val="A5B960"/>
      </a:accent5>
      <a:accent6>
        <a:srgbClr val="D47A57"/>
      </a:accent6>
      <a:hlink>
        <a:srgbClr val="D164DE"/>
      </a:hlink>
      <a:folHlink>
        <a:srgbClr val="BE87C4"/>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D4FE1632-F131-47D3-A814-99E9CD025E2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Damask</Template>
  <TotalTime>1240</TotalTime>
  <Words>961</Words>
  <Application>Microsoft Office PowerPoint</Application>
  <PresentationFormat>Widescreen</PresentationFormat>
  <Paragraphs>101</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Bookman Old Style</vt:lpstr>
      <vt:lpstr>Calibri</vt:lpstr>
      <vt:lpstr>Rockwell</vt:lpstr>
      <vt:lpstr>Times New Roman</vt:lpstr>
      <vt:lpstr>Damask</vt:lpstr>
      <vt:lpstr>PowerPoint Presentation</vt:lpstr>
      <vt:lpstr>Role and functions of the Wto</vt:lpstr>
      <vt:lpstr>International Financial institutions</vt:lpstr>
      <vt:lpstr>Multinational (transnational) corporations</vt:lpstr>
      <vt:lpstr>Foreign direct investment (FDI)</vt:lpstr>
      <vt:lpstr>Benefits and disadvantages of FDI</vt:lpstr>
      <vt:lpstr>Globalisation</vt:lpstr>
      <vt:lpstr>Forces driving globalisation</vt:lpstr>
      <vt:lpstr>Implications of globalisation</vt:lpstr>
      <vt:lpstr>TEST your skills</vt:lpstr>
      <vt:lpstr>Answer Key</vt:lpstr>
      <vt:lpstr>Answer Key</vt:lpstr>
      <vt:lpstr>Answer Key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MOECurriculum</dc:creator>
  <cp:lastModifiedBy>MOECurriculum</cp:lastModifiedBy>
  <cp:revision>66</cp:revision>
  <dcterms:created xsi:type="dcterms:W3CDTF">2020-05-22T19:23:13Z</dcterms:created>
  <dcterms:modified xsi:type="dcterms:W3CDTF">2020-06-02T01:06:46Z</dcterms:modified>
</cp:coreProperties>
</file>